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90" r:id="rId5"/>
    <p:sldId id="259" r:id="rId6"/>
    <p:sldId id="292" r:id="rId7"/>
    <p:sldId id="298" r:id="rId8"/>
    <p:sldId id="299" r:id="rId9"/>
    <p:sldId id="268" r:id="rId10"/>
    <p:sldId id="269" r:id="rId11"/>
    <p:sldId id="270" r:id="rId12"/>
    <p:sldId id="271" r:id="rId13"/>
    <p:sldId id="284" r:id="rId14"/>
    <p:sldId id="286" r:id="rId15"/>
    <p:sldId id="287" r:id="rId16"/>
    <p:sldId id="300" r:id="rId17"/>
    <p:sldId id="264" r:id="rId18"/>
    <p:sldId id="261" r:id="rId19"/>
    <p:sldId id="301" r:id="rId20"/>
    <p:sldId id="262" r:id="rId21"/>
    <p:sldId id="274" r:id="rId22"/>
    <p:sldId id="302" r:id="rId23"/>
    <p:sldId id="303" r:id="rId24"/>
    <p:sldId id="304" r:id="rId25"/>
    <p:sldId id="285" r:id="rId26"/>
    <p:sldId id="272" r:id="rId27"/>
    <p:sldId id="294" r:id="rId28"/>
    <p:sldId id="307" r:id="rId29"/>
    <p:sldId id="306" r:id="rId30"/>
    <p:sldId id="288" r:id="rId31"/>
    <p:sldId id="289" r:id="rId32"/>
    <p:sldId id="276" r:id="rId33"/>
    <p:sldId id="277" r:id="rId34"/>
    <p:sldId id="278" r:id="rId35"/>
    <p:sldId id="279" r:id="rId36"/>
    <p:sldId id="275" r:id="rId37"/>
    <p:sldId id="305" r:id="rId38"/>
    <p:sldId id="295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4" autoAdjust="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D1CC4-98C0-4D5C-BC84-03B3F357253B}" type="doc">
      <dgm:prSet loTypeId="urn:microsoft.com/office/officeart/2005/8/layout/list1" loCatId="list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B003D8B-5E36-48D1-AFE6-47E4143072F8}">
      <dgm:prSet/>
      <dgm:spPr/>
      <dgm:t>
        <a:bodyPr/>
        <a:lstStyle/>
        <a:p>
          <a:r>
            <a:rPr lang="en-US" b="1" u="sng" dirty="0">
              <a:cs typeface="Calibri Light"/>
            </a:rPr>
            <a:t>Dependent Variable</a:t>
          </a:r>
          <a:endParaRPr lang="en-US" b="1" dirty="0">
            <a:latin typeface="Calibri Light"/>
            <a:cs typeface="Calibri Light"/>
          </a:endParaRPr>
        </a:p>
      </dgm:t>
    </dgm:pt>
    <dgm:pt modelId="{224E925D-FB71-4107-B8B5-9CDEECAB54E7}" type="parTrans" cxnId="{1FC251FE-4F56-466A-91A4-E2D0A9403035}">
      <dgm:prSet/>
      <dgm:spPr/>
      <dgm:t>
        <a:bodyPr/>
        <a:lstStyle/>
        <a:p>
          <a:endParaRPr lang="en-US"/>
        </a:p>
      </dgm:t>
    </dgm:pt>
    <dgm:pt modelId="{8B00EBBD-1A61-4B2B-9F34-329F3F417761}" type="sibTrans" cxnId="{1FC251FE-4F56-466A-91A4-E2D0A9403035}">
      <dgm:prSet/>
      <dgm:spPr/>
      <dgm:t>
        <a:bodyPr/>
        <a:lstStyle/>
        <a:p>
          <a:endParaRPr lang="en-US"/>
        </a:p>
      </dgm:t>
    </dgm:pt>
    <dgm:pt modelId="{5E1BFE59-658C-4556-9963-194A30576506}">
      <dgm:prSet/>
      <dgm:spPr/>
      <dgm:t>
        <a:bodyPr/>
        <a:lstStyle/>
        <a:p>
          <a:r>
            <a:rPr lang="en-US" b="1" u="sng" dirty="0">
              <a:cs typeface="Calibri Light"/>
            </a:rPr>
            <a:t>Independent Variables ( Six key factors )</a:t>
          </a:r>
        </a:p>
      </dgm:t>
    </dgm:pt>
    <dgm:pt modelId="{E28F5FCE-70EE-472F-AC99-61DCDC0D00EB}" type="parTrans" cxnId="{5DB9D5F6-EE0C-43FD-9DD1-4D08C2A29291}">
      <dgm:prSet/>
      <dgm:spPr/>
      <dgm:t>
        <a:bodyPr/>
        <a:lstStyle/>
        <a:p>
          <a:endParaRPr lang="en-US"/>
        </a:p>
      </dgm:t>
    </dgm:pt>
    <dgm:pt modelId="{1C4E277C-0E9D-4C76-B269-7940F13FE3C7}" type="sibTrans" cxnId="{5DB9D5F6-EE0C-43FD-9DD1-4D08C2A29291}">
      <dgm:prSet/>
      <dgm:spPr/>
      <dgm:t>
        <a:bodyPr/>
        <a:lstStyle/>
        <a:p>
          <a:endParaRPr lang="en-US"/>
        </a:p>
      </dgm:t>
    </dgm:pt>
    <dgm:pt modelId="{585953DB-42EC-45DB-ACAC-EC2C35133389}">
      <dgm:prSet/>
      <dgm:spPr/>
      <dgm:t>
        <a:bodyPr/>
        <a:lstStyle/>
        <a:p>
          <a:r>
            <a:rPr lang="en-US" b="1" dirty="0">
              <a:cs typeface="Calibri Light"/>
            </a:rPr>
            <a:t>Economy GDP per capita: </a:t>
          </a:r>
          <a:r>
            <a:rPr lang="en-US" b="0" dirty="0">
              <a:cs typeface="Calibri Light"/>
            </a:rPr>
            <a:t>Purchasing power of an individual</a:t>
          </a:r>
        </a:p>
      </dgm:t>
    </dgm:pt>
    <dgm:pt modelId="{0A9DA913-FCB0-45C6-89D3-9AB08E54061F}" type="parTrans" cxnId="{66DDF4C0-C712-4BD3-93AC-F902A03A7EDC}">
      <dgm:prSet/>
      <dgm:spPr/>
      <dgm:t>
        <a:bodyPr/>
        <a:lstStyle/>
        <a:p>
          <a:endParaRPr lang="en-US"/>
        </a:p>
      </dgm:t>
    </dgm:pt>
    <dgm:pt modelId="{BC454F02-BC87-4ECC-A8C8-0E29732D42CD}" type="sibTrans" cxnId="{66DDF4C0-C712-4BD3-93AC-F902A03A7EDC}">
      <dgm:prSet/>
      <dgm:spPr/>
      <dgm:t>
        <a:bodyPr/>
        <a:lstStyle/>
        <a:p>
          <a:endParaRPr lang="en-US"/>
        </a:p>
      </dgm:t>
    </dgm:pt>
    <dgm:pt modelId="{2E7555B0-1369-41B9-A309-995200083C50}">
      <dgm:prSet/>
      <dgm:spPr/>
      <dgm:t>
        <a:bodyPr/>
        <a:lstStyle/>
        <a:p>
          <a:r>
            <a:rPr lang="en-US" b="1" dirty="0">
              <a:cs typeface="Calibri Light"/>
            </a:rPr>
            <a:t>Health life expectancy: </a:t>
          </a:r>
          <a:r>
            <a:rPr lang="en-US" b="0" dirty="0">
              <a:cs typeface="Calibri Light"/>
            </a:rPr>
            <a:t>Individual's life expectancy</a:t>
          </a:r>
        </a:p>
      </dgm:t>
    </dgm:pt>
    <dgm:pt modelId="{52718724-81B3-4832-9B8E-A152EEBC4EBC}" type="parTrans" cxnId="{6FEC92D0-3A96-42C3-9F1A-135985260BAD}">
      <dgm:prSet/>
      <dgm:spPr/>
      <dgm:t>
        <a:bodyPr/>
        <a:lstStyle/>
        <a:p>
          <a:endParaRPr lang="en-US"/>
        </a:p>
      </dgm:t>
    </dgm:pt>
    <dgm:pt modelId="{894D91BE-1166-4865-85C3-3DBA05CC0067}" type="sibTrans" cxnId="{6FEC92D0-3A96-42C3-9F1A-135985260BAD}">
      <dgm:prSet/>
      <dgm:spPr/>
      <dgm:t>
        <a:bodyPr/>
        <a:lstStyle/>
        <a:p>
          <a:endParaRPr lang="en-US"/>
        </a:p>
      </dgm:t>
    </dgm:pt>
    <dgm:pt modelId="{06C51A20-ABEC-4DF5-A4FC-F41B838B74DD}">
      <dgm:prSet/>
      <dgm:spPr/>
      <dgm:t>
        <a:bodyPr/>
        <a:lstStyle/>
        <a:p>
          <a:r>
            <a:rPr lang="en-US" b="1" dirty="0">
              <a:cs typeface="Calibri Light"/>
            </a:rPr>
            <a:t>Family: </a:t>
          </a:r>
          <a:r>
            <a:rPr lang="en-US" b="0" dirty="0">
              <a:cs typeface="Calibri Light"/>
            </a:rPr>
            <a:t>Quality of family life of an individual</a:t>
          </a:r>
        </a:p>
      </dgm:t>
    </dgm:pt>
    <dgm:pt modelId="{30DD049B-406F-4881-BD64-49E6D6436B11}" type="parTrans" cxnId="{DDFD9264-7B82-4C4D-90E8-FE4B5E84096D}">
      <dgm:prSet/>
      <dgm:spPr/>
      <dgm:t>
        <a:bodyPr/>
        <a:lstStyle/>
        <a:p>
          <a:endParaRPr lang="en-US"/>
        </a:p>
      </dgm:t>
    </dgm:pt>
    <dgm:pt modelId="{34759B22-06A6-422F-A7CE-1C37A6FA3873}" type="sibTrans" cxnId="{DDFD9264-7B82-4C4D-90E8-FE4B5E84096D}">
      <dgm:prSet/>
      <dgm:spPr/>
      <dgm:t>
        <a:bodyPr/>
        <a:lstStyle/>
        <a:p>
          <a:endParaRPr lang="en-US"/>
        </a:p>
      </dgm:t>
    </dgm:pt>
    <dgm:pt modelId="{E4E267A0-D968-4509-9022-A0E4490CB1C7}">
      <dgm:prSet/>
      <dgm:spPr/>
      <dgm:t>
        <a:bodyPr/>
        <a:lstStyle/>
        <a:p>
          <a:r>
            <a:rPr lang="en-US" b="1" dirty="0">
              <a:cs typeface="Calibri Light"/>
            </a:rPr>
            <a:t>Trust: </a:t>
          </a:r>
          <a:r>
            <a:rPr lang="en-US" b="0" dirty="0">
              <a:cs typeface="Calibri Light"/>
            </a:rPr>
            <a:t>Government's measure of corruption</a:t>
          </a:r>
        </a:p>
      </dgm:t>
    </dgm:pt>
    <dgm:pt modelId="{F3F8A79A-DF15-4885-AAC8-B5894B6ED1C8}" type="parTrans" cxnId="{0F1FE305-C9F3-4789-AA2F-E6214BF41ECD}">
      <dgm:prSet/>
      <dgm:spPr/>
      <dgm:t>
        <a:bodyPr/>
        <a:lstStyle/>
        <a:p>
          <a:endParaRPr lang="en-US"/>
        </a:p>
      </dgm:t>
    </dgm:pt>
    <dgm:pt modelId="{00E18436-4F31-45D5-AD09-3417E9E32199}" type="sibTrans" cxnId="{0F1FE305-C9F3-4789-AA2F-E6214BF41ECD}">
      <dgm:prSet/>
      <dgm:spPr/>
      <dgm:t>
        <a:bodyPr/>
        <a:lstStyle/>
        <a:p>
          <a:endParaRPr lang="en-US"/>
        </a:p>
      </dgm:t>
    </dgm:pt>
    <dgm:pt modelId="{C117FDEC-C985-42FD-811D-3BF158ABD268}">
      <dgm:prSet/>
      <dgm:spPr/>
      <dgm:t>
        <a:bodyPr/>
        <a:lstStyle/>
        <a:p>
          <a:r>
            <a:rPr lang="en-US" b="1" dirty="0">
              <a:cs typeface="Calibri Light"/>
            </a:rPr>
            <a:t>Freedom: </a:t>
          </a:r>
          <a:r>
            <a:rPr lang="en-US" b="0" dirty="0">
              <a:cs typeface="Calibri Light"/>
            </a:rPr>
            <a:t>Freedom of an individual to make life decisions</a:t>
          </a:r>
        </a:p>
      </dgm:t>
    </dgm:pt>
    <dgm:pt modelId="{30167C52-0A94-4FD0-873D-04B7A45669C1}" type="parTrans" cxnId="{4F8320A3-52DA-4F91-B1FC-C11BB5344740}">
      <dgm:prSet/>
      <dgm:spPr/>
      <dgm:t>
        <a:bodyPr/>
        <a:lstStyle/>
        <a:p>
          <a:endParaRPr lang="en-US"/>
        </a:p>
      </dgm:t>
    </dgm:pt>
    <dgm:pt modelId="{F028DD51-079F-4B78-997B-4DF18A775022}" type="sibTrans" cxnId="{4F8320A3-52DA-4F91-B1FC-C11BB5344740}">
      <dgm:prSet/>
      <dgm:spPr/>
      <dgm:t>
        <a:bodyPr/>
        <a:lstStyle/>
        <a:p>
          <a:endParaRPr lang="en-US"/>
        </a:p>
      </dgm:t>
    </dgm:pt>
    <dgm:pt modelId="{65FB91E2-18A1-41EB-B370-6E3B90101EB8}">
      <dgm:prSet/>
      <dgm:spPr/>
      <dgm:t>
        <a:bodyPr/>
        <a:lstStyle/>
        <a:p>
          <a:r>
            <a:rPr lang="en-US" b="1" dirty="0">
              <a:cs typeface="Calibri Light"/>
            </a:rPr>
            <a:t>Happiness Score</a:t>
          </a:r>
        </a:p>
      </dgm:t>
    </dgm:pt>
    <dgm:pt modelId="{5DDF5A00-8DAC-4FC2-B0F2-35ED541CC347}" type="parTrans" cxnId="{BE1A9116-CB61-42FA-BDB3-6D63DA51BEA3}">
      <dgm:prSet/>
      <dgm:spPr/>
      <dgm:t>
        <a:bodyPr/>
        <a:lstStyle/>
        <a:p>
          <a:endParaRPr lang="en-US"/>
        </a:p>
      </dgm:t>
    </dgm:pt>
    <dgm:pt modelId="{6AE2C170-8FD9-4948-996C-B90FCEBDF2DF}" type="sibTrans" cxnId="{BE1A9116-CB61-42FA-BDB3-6D63DA51BEA3}">
      <dgm:prSet/>
      <dgm:spPr/>
      <dgm:t>
        <a:bodyPr/>
        <a:lstStyle/>
        <a:p>
          <a:endParaRPr lang="en-US"/>
        </a:p>
      </dgm:t>
    </dgm:pt>
    <dgm:pt modelId="{DD8A02C3-0C66-4C0E-8D49-040D7CE06FE6}">
      <dgm:prSet/>
      <dgm:spPr/>
      <dgm:t>
        <a:bodyPr/>
        <a:lstStyle/>
        <a:p>
          <a:r>
            <a:rPr lang="en-US" b="1" dirty="0">
              <a:cs typeface="Calibri Light"/>
            </a:rPr>
            <a:t>Country: </a:t>
          </a:r>
          <a:r>
            <a:rPr lang="en-US" b="0" dirty="0">
              <a:cs typeface="Calibri Light"/>
            </a:rPr>
            <a:t>Countries in consideration</a:t>
          </a:r>
          <a:r>
            <a:rPr lang="en-US" b="1" dirty="0">
              <a:cs typeface="Calibri Light"/>
            </a:rPr>
            <a:t> </a:t>
          </a:r>
        </a:p>
      </dgm:t>
    </dgm:pt>
    <dgm:pt modelId="{3F23D3CE-37C8-42CA-8CF0-CE6897BA1888}" type="parTrans" cxnId="{9ACDCD83-0935-4574-BF02-228396FFE344}">
      <dgm:prSet/>
      <dgm:spPr/>
      <dgm:t>
        <a:bodyPr/>
        <a:lstStyle/>
        <a:p>
          <a:endParaRPr lang="en-US"/>
        </a:p>
      </dgm:t>
    </dgm:pt>
    <dgm:pt modelId="{2FA4A287-D5BA-4EF1-A40C-82657704CE91}" type="sibTrans" cxnId="{9ACDCD83-0935-4574-BF02-228396FFE344}">
      <dgm:prSet/>
      <dgm:spPr/>
      <dgm:t>
        <a:bodyPr/>
        <a:lstStyle/>
        <a:p>
          <a:endParaRPr lang="en-US"/>
        </a:p>
      </dgm:t>
    </dgm:pt>
    <dgm:pt modelId="{AEBF68CC-AF3E-4241-845A-C45CD9B6538F}">
      <dgm:prSet/>
      <dgm:spPr/>
      <dgm:t>
        <a:bodyPr/>
        <a:lstStyle/>
        <a:p>
          <a:r>
            <a:rPr lang="en-US" b="1" dirty="0">
              <a:cs typeface="Calibri Light"/>
            </a:rPr>
            <a:t>Dystopia: </a:t>
          </a:r>
          <a:r>
            <a:rPr lang="en-US" b="0" dirty="0">
              <a:cs typeface="Calibri Light"/>
            </a:rPr>
            <a:t>An imaginary country with the lowest happiness score/rank. This acts as a baseline for conducting our analysis</a:t>
          </a:r>
        </a:p>
      </dgm:t>
    </dgm:pt>
    <dgm:pt modelId="{AD8417CF-5731-4295-B4E3-B16E57EC140D}" type="parTrans" cxnId="{A362E26E-92A2-437E-8A99-DCFEEEDBD7BE}">
      <dgm:prSet/>
      <dgm:spPr/>
      <dgm:t>
        <a:bodyPr/>
        <a:lstStyle/>
        <a:p>
          <a:endParaRPr lang="en-US"/>
        </a:p>
      </dgm:t>
    </dgm:pt>
    <dgm:pt modelId="{9F5D89A5-0E6C-49C5-BB06-F5452EC9CEDE}" type="sibTrans" cxnId="{A362E26E-92A2-437E-8A99-DCFEEEDBD7BE}">
      <dgm:prSet/>
      <dgm:spPr/>
      <dgm:t>
        <a:bodyPr/>
        <a:lstStyle/>
        <a:p>
          <a:endParaRPr lang="en-US"/>
        </a:p>
      </dgm:t>
    </dgm:pt>
    <dgm:pt modelId="{39970DC0-F564-4EAB-AA4A-8F74B2BD48B5}">
      <dgm:prSet/>
      <dgm:spPr/>
      <dgm:t>
        <a:bodyPr/>
        <a:lstStyle/>
        <a:p>
          <a:r>
            <a:rPr lang="en-US" b="1" u="sng" dirty="0">
              <a:cs typeface="Calibri Light"/>
            </a:rPr>
            <a:t>Other factors</a:t>
          </a:r>
          <a:endParaRPr lang="en-US" b="1" dirty="0">
            <a:cs typeface="Calibri Light"/>
          </a:endParaRPr>
        </a:p>
      </dgm:t>
    </dgm:pt>
    <dgm:pt modelId="{05FABAEE-E188-4FE9-B4AD-54FE83548796}" type="parTrans" cxnId="{E49DD06D-9F77-4614-8DC9-577197C0D988}">
      <dgm:prSet/>
      <dgm:spPr/>
      <dgm:t>
        <a:bodyPr/>
        <a:lstStyle/>
        <a:p>
          <a:endParaRPr lang="en-US"/>
        </a:p>
      </dgm:t>
    </dgm:pt>
    <dgm:pt modelId="{F3B8A085-5D12-4277-B0EF-FC2929066DD4}" type="sibTrans" cxnId="{E49DD06D-9F77-4614-8DC9-577197C0D988}">
      <dgm:prSet/>
      <dgm:spPr/>
      <dgm:t>
        <a:bodyPr/>
        <a:lstStyle/>
        <a:p>
          <a:endParaRPr lang="en-US"/>
        </a:p>
      </dgm:t>
    </dgm:pt>
    <dgm:pt modelId="{5BE3AD83-A99B-49A1-9970-7F189402ABCC}">
      <dgm:prSet/>
      <dgm:spPr/>
      <dgm:t>
        <a:bodyPr/>
        <a:lstStyle/>
        <a:p>
          <a:r>
            <a:rPr lang="en-US" b="1" dirty="0">
              <a:cs typeface="Calibri Light"/>
            </a:rPr>
            <a:t>Generosity:  </a:t>
          </a:r>
          <a:r>
            <a:rPr lang="en-US" b="0" dirty="0">
              <a:cs typeface="Calibri Light"/>
            </a:rPr>
            <a:t>How generous is the population in terms of charity</a:t>
          </a:r>
        </a:p>
      </dgm:t>
    </dgm:pt>
    <dgm:pt modelId="{A9B09B60-DAA4-4773-BAF3-4A08EEA51465}" type="parTrans" cxnId="{83F2207F-A274-4AAE-9F21-46714FB8F7BD}">
      <dgm:prSet/>
      <dgm:spPr/>
      <dgm:t>
        <a:bodyPr/>
        <a:lstStyle/>
        <a:p>
          <a:endParaRPr lang="en-US"/>
        </a:p>
      </dgm:t>
    </dgm:pt>
    <dgm:pt modelId="{87F42748-068A-49E6-A292-A90ED1B2F7B8}" type="sibTrans" cxnId="{83F2207F-A274-4AAE-9F21-46714FB8F7BD}">
      <dgm:prSet/>
      <dgm:spPr/>
      <dgm:t>
        <a:bodyPr/>
        <a:lstStyle/>
        <a:p>
          <a:endParaRPr lang="en-US"/>
        </a:p>
      </dgm:t>
    </dgm:pt>
    <dgm:pt modelId="{18277709-CCF6-4BD0-86B1-E87804B4EFDD}" type="pres">
      <dgm:prSet presAssocID="{026D1CC4-98C0-4D5C-BC84-03B3F357253B}" presName="linear" presStyleCnt="0">
        <dgm:presLayoutVars>
          <dgm:dir/>
          <dgm:animLvl val="lvl"/>
          <dgm:resizeHandles val="exact"/>
        </dgm:presLayoutVars>
      </dgm:prSet>
      <dgm:spPr/>
    </dgm:pt>
    <dgm:pt modelId="{28DFA910-FCC4-4696-98CC-EAA6B3CC05FC}" type="pres">
      <dgm:prSet presAssocID="{DB003D8B-5E36-48D1-AFE6-47E4143072F8}" presName="parentLin" presStyleCnt="0"/>
      <dgm:spPr/>
    </dgm:pt>
    <dgm:pt modelId="{7DE8803F-4439-47F0-B0F8-5B3873C8E9EF}" type="pres">
      <dgm:prSet presAssocID="{DB003D8B-5E36-48D1-AFE6-47E4143072F8}" presName="parentLeftMargin" presStyleLbl="node1" presStyleIdx="0" presStyleCnt="3"/>
      <dgm:spPr/>
    </dgm:pt>
    <dgm:pt modelId="{C7E540CB-DE22-4B7C-9A1E-1AA8E4D20F36}" type="pres">
      <dgm:prSet presAssocID="{DB003D8B-5E36-48D1-AFE6-47E4143072F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BC203-65E4-4BBE-B036-D5BA793C15D8}" type="pres">
      <dgm:prSet presAssocID="{DB003D8B-5E36-48D1-AFE6-47E4143072F8}" presName="negativeSpace" presStyleCnt="0"/>
      <dgm:spPr/>
    </dgm:pt>
    <dgm:pt modelId="{BE3016BE-575B-4ABB-836A-655CDA6F3949}" type="pres">
      <dgm:prSet presAssocID="{DB003D8B-5E36-48D1-AFE6-47E4143072F8}" presName="childText" presStyleLbl="conFgAcc1" presStyleIdx="0" presStyleCnt="3">
        <dgm:presLayoutVars>
          <dgm:bulletEnabled val="1"/>
        </dgm:presLayoutVars>
      </dgm:prSet>
      <dgm:spPr/>
    </dgm:pt>
    <dgm:pt modelId="{4E1CBD30-D813-4F73-9308-AE14C29AD50B}" type="pres">
      <dgm:prSet presAssocID="{8B00EBBD-1A61-4B2B-9F34-329F3F417761}" presName="spaceBetweenRectangles" presStyleCnt="0"/>
      <dgm:spPr/>
    </dgm:pt>
    <dgm:pt modelId="{98B36B19-5B93-4C0E-BE83-61C49CAA9ED0}" type="pres">
      <dgm:prSet presAssocID="{5E1BFE59-658C-4556-9963-194A30576506}" presName="parentLin" presStyleCnt="0"/>
      <dgm:spPr/>
    </dgm:pt>
    <dgm:pt modelId="{15A068C0-8A8F-4C17-9524-F1BB3D662148}" type="pres">
      <dgm:prSet presAssocID="{5E1BFE59-658C-4556-9963-194A30576506}" presName="parentLeftMargin" presStyleLbl="node1" presStyleIdx="0" presStyleCnt="3"/>
      <dgm:spPr/>
    </dgm:pt>
    <dgm:pt modelId="{62B2645B-DD61-4AD4-BEC2-D99F78B7DDAD}" type="pres">
      <dgm:prSet presAssocID="{5E1BFE59-658C-4556-9963-194A305765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1A6246-AE46-4B53-A423-8DD183F5B440}" type="pres">
      <dgm:prSet presAssocID="{5E1BFE59-658C-4556-9963-194A30576506}" presName="negativeSpace" presStyleCnt="0"/>
      <dgm:spPr/>
    </dgm:pt>
    <dgm:pt modelId="{D8EA7DC2-54CE-4D3B-BAF0-4298F36FEB08}" type="pres">
      <dgm:prSet presAssocID="{5E1BFE59-658C-4556-9963-194A30576506}" presName="childText" presStyleLbl="conFgAcc1" presStyleIdx="1" presStyleCnt="3">
        <dgm:presLayoutVars>
          <dgm:bulletEnabled val="1"/>
        </dgm:presLayoutVars>
      </dgm:prSet>
      <dgm:spPr/>
    </dgm:pt>
    <dgm:pt modelId="{259AAC5B-8AC2-4029-B6B4-3D6DAEFC5AE7}" type="pres">
      <dgm:prSet presAssocID="{1C4E277C-0E9D-4C76-B269-7940F13FE3C7}" presName="spaceBetweenRectangles" presStyleCnt="0"/>
      <dgm:spPr/>
    </dgm:pt>
    <dgm:pt modelId="{FEA346C4-47FB-4267-8CBA-2B9EC45F304E}" type="pres">
      <dgm:prSet presAssocID="{39970DC0-F564-4EAB-AA4A-8F74B2BD48B5}" presName="parentLin" presStyleCnt="0"/>
      <dgm:spPr/>
    </dgm:pt>
    <dgm:pt modelId="{C70216C8-37EC-405A-B24E-B74284634401}" type="pres">
      <dgm:prSet presAssocID="{39970DC0-F564-4EAB-AA4A-8F74B2BD48B5}" presName="parentLeftMargin" presStyleLbl="node1" presStyleIdx="1" presStyleCnt="3"/>
      <dgm:spPr/>
    </dgm:pt>
    <dgm:pt modelId="{F165AAF8-538E-4E64-B513-D01A48F5D138}" type="pres">
      <dgm:prSet presAssocID="{39970DC0-F564-4EAB-AA4A-8F74B2BD48B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FC2E18-CD17-428B-9CB0-2AC775A10960}" type="pres">
      <dgm:prSet presAssocID="{39970DC0-F564-4EAB-AA4A-8F74B2BD48B5}" presName="negativeSpace" presStyleCnt="0"/>
      <dgm:spPr/>
    </dgm:pt>
    <dgm:pt modelId="{842E18CF-2919-4CE6-AF43-53D6B4C0EFF1}" type="pres">
      <dgm:prSet presAssocID="{39970DC0-F564-4EAB-AA4A-8F74B2BD48B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CC05001-552B-4359-B9F2-5C7CD89A2F83}" type="presOf" srcId="{5E1BFE59-658C-4556-9963-194A30576506}" destId="{62B2645B-DD61-4AD4-BEC2-D99F78B7DDAD}" srcOrd="1" destOrd="0" presId="urn:microsoft.com/office/officeart/2005/8/layout/list1"/>
    <dgm:cxn modelId="{7A1B7C04-CE1A-435B-AF41-8A615918F4BC}" type="presOf" srcId="{026D1CC4-98C0-4D5C-BC84-03B3F357253B}" destId="{18277709-CCF6-4BD0-86B1-E87804B4EFDD}" srcOrd="0" destOrd="0" presId="urn:microsoft.com/office/officeart/2005/8/layout/list1"/>
    <dgm:cxn modelId="{8B19AF05-5E15-4C46-B1E8-7884BFC0EE83}" type="presOf" srcId="{585953DB-42EC-45DB-ACAC-EC2C35133389}" destId="{D8EA7DC2-54CE-4D3B-BAF0-4298F36FEB08}" srcOrd="0" destOrd="0" presId="urn:microsoft.com/office/officeart/2005/8/layout/list1"/>
    <dgm:cxn modelId="{0F1FE305-C9F3-4789-AA2F-E6214BF41ECD}" srcId="{5E1BFE59-658C-4556-9963-194A30576506}" destId="{E4E267A0-D968-4509-9022-A0E4490CB1C7}" srcOrd="3" destOrd="0" parTransId="{F3F8A79A-DF15-4885-AAC8-B5894B6ED1C8}" sibTransId="{00E18436-4F31-45D5-AD09-3417E9E32199}"/>
    <dgm:cxn modelId="{65DFD907-A763-43B4-9CF3-0E04704253C2}" type="presOf" srcId="{06C51A20-ABEC-4DF5-A4FC-F41B838B74DD}" destId="{D8EA7DC2-54CE-4D3B-BAF0-4298F36FEB08}" srcOrd="0" destOrd="2" presId="urn:microsoft.com/office/officeart/2005/8/layout/list1"/>
    <dgm:cxn modelId="{54832011-1E7D-4790-8360-7FC818394443}" type="presOf" srcId="{65FB91E2-18A1-41EB-B370-6E3B90101EB8}" destId="{BE3016BE-575B-4ABB-836A-655CDA6F3949}" srcOrd="0" destOrd="0" presId="urn:microsoft.com/office/officeart/2005/8/layout/list1"/>
    <dgm:cxn modelId="{BE1A9116-CB61-42FA-BDB3-6D63DA51BEA3}" srcId="{DB003D8B-5E36-48D1-AFE6-47E4143072F8}" destId="{65FB91E2-18A1-41EB-B370-6E3B90101EB8}" srcOrd="0" destOrd="0" parTransId="{5DDF5A00-8DAC-4FC2-B0F2-35ED541CC347}" sibTransId="{6AE2C170-8FD9-4948-996C-B90FCEBDF2DF}"/>
    <dgm:cxn modelId="{BE243529-7F62-40DC-B701-03A40DC743BB}" type="presOf" srcId="{DD8A02C3-0C66-4C0E-8D49-040D7CE06FE6}" destId="{842E18CF-2919-4CE6-AF43-53D6B4C0EFF1}" srcOrd="0" destOrd="0" presId="urn:microsoft.com/office/officeart/2005/8/layout/list1"/>
    <dgm:cxn modelId="{A116533F-6118-4333-A55D-E9C517358DBB}" type="presOf" srcId="{39970DC0-F564-4EAB-AA4A-8F74B2BD48B5}" destId="{C70216C8-37EC-405A-B24E-B74284634401}" srcOrd="0" destOrd="0" presId="urn:microsoft.com/office/officeart/2005/8/layout/list1"/>
    <dgm:cxn modelId="{7914EC63-5EAA-4085-BFB0-E2402AF18259}" type="presOf" srcId="{DB003D8B-5E36-48D1-AFE6-47E4143072F8}" destId="{7DE8803F-4439-47F0-B0F8-5B3873C8E9EF}" srcOrd="0" destOrd="0" presId="urn:microsoft.com/office/officeart/2005/8/layout/list1"/>
    <dgm:cxn modelId="{DDFD9264-7B82-4C4D-90E8-FE4B5E84096D}" srcId="{5E1BFE59-658C-4556-9963-194A30576506}" destId="{06C51A20-ABEC-4DF5-A4FC-F41B838B74DD}" srcOrd="2" destOrd="0" parTransId="{30DD049B-406F-4881-BD64-49E6D6436B11}" sibTransId="{34759B22-06A6-422F-A7CE-1C37A6FA3873}"/>
    <dgm:cxn modelId="{E49DD06D-9F77-4614-8DC9-577197C0D988}" srcId="{026D1CC4-98C0-4D5C-BC84-03B3F357253B}" destId="{39970DC0-F564-4EAB-AA4A-8F74B2BD48B5}" srcOrd="2" destOrd="0" parTransId="{05FABAEE-E188-4FE9-B4AD-54FE83548796}" sibTransId="{F3B8A085-5D12-4277-B0EF-FC2929066DD4}"/>
    <dgm:cxn modelId="{A362E26E-92A2-437E-8A99-DCFEEEDBD7BE}" srcId="{39970DC0-F564-4EAB-AA4A-8F74B2BD48B5}" destId="{AEBF68CC-AF3E-4241-845A-C45CD9B6538F}" srcOrd="1" destOrd="0" parTransId="{AD8417CF-5731-4295-B4E3-B16E57EC140D}" sibTransId="{9F5D89A5-0E6C-49C5-BB06-F5452EC9CEDE}"/>
    <dgm:cxn modelId="{83F2207F-A274-4AAE-9F21-46714FB8F7BD}" srcId="{5E1BFE59-658C-4556-9963-194A30576506}" destId="{5BE3AD83-A99B-49A1-9970-7F189402ABCC}" srcOrd="5" destOrd="0" parTransId="{A9B09B60-DAA4-4773-BAF3-4A08EEA51465}" sibTransId="{87F42748-068A-49E6-A292-A90ED1B2F7B8}"/>
    <dgm:cxn modelId="{9ACDCD83-0935-4574-BF02-228396FFE344}" srcId="{39970DC0-F564-4EAB-AA4A-8F74B2BD48B5}" destId="{DD8A02C3-0C66-4C0E-8D49-040D7CE06FE6}" srcOrd="0" destOrd="0" parTransId="{3F23D3CE-37C8-42CA-8CF0-CE6897BA1888}" sibTransId="{2FA4A287-D5BA-4EF1-A40C-82657704CE91}"/>
    <dgm:cxn modelId="{E844D290-9B44-44D3-AC5B-06333EBF4F6F}" type="presOf" srcId="{5BE3AD83-A99B-49A1-9970-7F189402ABCC}" destId="{D8EA7DC2-54CE-4D3B-BAF0-4298F36FEB08}" srcOrd="0" destOrd="5" presId="urn:microsoft.com/office/officeart/2005/8/layout/list1"/>
    <dgm:cxn modelId="{4F8320A3-52DA-4F91-B1FC-C11BB5344740}" srcId="{5E1BFE59-658C-4556-9963-194A30576506}" destId="{C117FDEC-C985-42FD-811D-3BF158ABD268}" srcOrd="4" destOrd="0" parTransId="{30167C52-0A94-4FD0-873D-04B7A45669C1}" sibTransId="{F028DD51-079F-4B78-997B-4DF18A775022}"/>
    <dgm:cxn modelId="{407B60A4-A4C4-4FA5-83A4-18B6729F6EA5}" type="presOf" srcId="{5E1BFE59-658C-4556-9963-194A30576506}" destId="{15A068C0-8A8F-4C17-9524-F1BB3D662148}" srcOrd="0" destOrd="0" presId="urn:microsoft.com/office/officeart/2005/8/layout/list1"/>
    <dgm:cxn modelId="{7450C4B6-E632-4ECB-A513-D634C90F32FB}" type="presOf" srcId="{39970DC0-F564-4EAB-AA4A-8F74B2BD48B5}" destId="{F165AAF8-538E-4E64-B513-D01A48F5D138}" srcOrd="1" destOrd="0" presId="urn:microsoft.com/office/officeart/2005/8/layout/list1"/>
    <dgm:cxn modelId="{66DDF4C0-C712-4BD3-93AC-F902A03A7EDC}" srcId="{5E1BFE59-658C-4556-9963-194A30576506}" destId="{585953DB-42EC-45DB-ACAC-EC2C35133389}" srcOrd="0" destOrd="0" parTransId="{0A9DA913-FCB0-45C6-89D3-9AB08E54061F}" sibTransId="{BC454F02-BC87-4ECC-A8C8-0E29732D42CD}"/>
    <dgm:cxn modelId="{53209DCB-67D0-48E8-9FD7-625B76360587}" type="presOf" srcId="{E4E267A0-D968-4509-9022-A0E4490CB1C7}" destId="{D8EA7DC2-54CE-4D3B-BAF0-4298F36FEB08}" srcOrd="0" destOrd="3" presId="urn:microsoft.com/office/officeart/2005/8/layout/list1"/>
    <dgm:cxn modelId="{6FEC92D0-3A96-42C3-9F1A-135985260BAD}" srcId="{5E1BFE59-658C-4556-9963-194A30576506}" destId="{2E7555B0-1369-41B9-A309-995200083C50}" srcOrd="1" destOrd="0" parTransId="{52718724-81B3-4832-9B8E-A152EEBC4EBC}" sibTransId="{894D91BE-1166-4865-85C3-3DBA05CC0067}"/>
    <dgm:cxn modelId="{34CA74D9-6FA5-4941-AC49-61C7E8FCB1A1}" type="presOf" srcId="{2E7555B0-1369-41B9-A309-995200083C50}" destId="{D8EA7DC2-54CE-4D3B-BAF0-4298F36FEB08}" srcOrd="0" destOrd="1" presId="urn:microsoft.com/office/officeart/2005/8/layout/list1"/>
    <dgm:cxn modelId="{D6E119EC-4101-400E-A21E-46F71A846618}" type="presOf" srcId="{C117FDEC-C985-42FD-811D-3BF158ABD268}" destId="{D8EA7DC2-54CE-4D3B-BAF0-4298F36FEB08}" srcOrd="0" destOrd="4" presId="urn:microsoft.com/office/officeart/2005/8/layout/list1"/>
    <dgm:cxn modelId="{3A5376EE-22DD-4615-B6F0-98CACFD36529}" type="presOf" srcId="{DB003D8B-5E36-48D1-AFE6-47E4143072F8}" destId="{C7E540CB-DE22-4B7C-9A1E-1AA8E4D20F36}" srcOrd="1" destOrd="0" presId="urn:microsoft.com/office/officeart/2005/8/layout/list1"/>
    <dgm:cxn modelId="{5DB9D5F6-EE0C-43FD-9DD1-4D08C2A29291}" srcId="{026D1CC4-98C0-4D5C-BC84-03B3F357253B}" destId="{5E1BFE59-658C-4556-9963-194A30576506}" srcOrd="1" destOrd="0" parTransId="{E28F5FCE-70EE-472F-AC99-61DCDC0D00EB}" sibTransId="{1C4E277C-0E9D-4C76-B269-7940F13FE3C7}"/>
    <dgm:cxn modelId="{E3834BF7-2ADC-4620-BFF8-8775F746E8E0}" type="presOf" srcId="{AEBF68CC-AF3E-4241-845A-C45CD9B6538F}" destId="{842E18CF-2919-4CE6-AF43-53D6B4C0EFF1}" srcOrd="0" destOrd="1" presId="urn:microsoft.com/office/officeart/2005/8/layout/list1"/>
    <dgm:cxn modelId="{1FC251FE-4F56-466A-91A4-E2D0A9403035}" srcId="{026D1CC4-98C0-4D5C-BC84-03B3F357253B}" destId="{DB003D8B-5E36-48D1-AFE6-47E4143072F8}" srcOrd="0" destOrd="0" parTransId="{224E925D-FB71-4107-B8B5-9CDEECAB54E7}" sibTransId="{8B00EBBD-1A61-4B2B-9F34-329F3F417761}"/>
    <dgm:cxn modelId="{48E938FB-5694-4DA5-9CE5-F1C2A9D5664D}" type="presParOf" srcId="{18277709-CCF6-4BD0-86B1-E87804B4EFDD}" destId="{28DFA910-FCC4-4696-98CC-EAA6B3CC05FC}" srcOrd="0" destOrd="0" presId="urn:microsoft.com/office/officeart/2005/8/layout/list1"/>
    <dgm:cxn modelId="{A2993CFF-E747-4801-B326-6C067D3DEBBD}" type="presParOf" srcId="{28DFA910-FCC4-4696-98CC-EAA6B3CC05FC}" destId="{7DE8803F-4439-47F0-B0F8-5B3873C8E9EF}" srcOrd="0" destOrd="0" presId="urn:microsoft.com/office/officeart/2005/8/layout/list1"/>
    <dgm:cxn modelId="{9964A86A-8215-44E0-B6EF-F911064CA271}" type="presParOf" srcId="{28DFA910-FCC4-4696-98CC-EAA6B3CC05FC}" destId="{C7E540CB-DE22-4B7C-9A1E-1AA8E4D20F36}" srcOrd="1" destOrd="0" presId="urn:microsoft.com/office/officeart/2005/8/layout/list1"/>
    <dgm:cxn modelId="{0CA4B71B-417B-4B81-BCC9-85D3C91D7DC9}" type="presParOf" srcId="{18277709-CCF6-4BD0-86B1-E87804B4EFDD}" destId="{6E5BC203-65E4-4BBE-B036-D5BA793C15D8}" srcOrd="1" destOrd="0" presId="urn:microsoft.com/office/officeart/2005/8/layout/list1"/>
    <dgm:cxn modelId="{43629738-E829-4620-904F-38EA2457A5D2}" type="presParOf" srcId="{18277709-CCF6-4BD0-86B1-E87804B4EFDD}" destId="{BE3016BE-575B-4ABB-836A-655CDA6F3949}" srcOrd="2" destOrd="0" presId="urn:microsoft.com/office/officeart/2005/8/layout/list1"/>
    <dgm:cxn modelId="{5377B3AF-C90A-4111-AE62-F2ADD357D1E6}" type="presParOf" srcId="{18277709-CCF6-4BD0-86B1-E87804B4EFDD}" destId="{4E1CBD30-D813-4F73-9308-AE14C29AD50B}" srcOrd="3" destOrd="0" presId="urn:microsoft.com/office/officeart/2005/8/layout/list1"/>
    <dgm:cxn modelId="{15701B69-1DFB-4392-BD5E-E33AB6D6443E}" type="presParOf" srcId="{18277709-CCF6-4BD0-86B1-E87804B4EFDD}" destId="{98B36B19-5B93-4C0E-BE83-61C49CAA9ED0}" srcOrd="4" destOrd="0" presId="urn:microsoft.com/office/officeart/2005/8/layout/list1"/>
    <dgm:cxn modelId="{D73CC252-60D2-4A85-9DBC-85E8A146129E}" type="presParOf" srcId="{98B36B19-5B93-4C0E-BE83-61C49CAA9ED0}" destId="{15A068C0-8A8F-4C17-9524-F1BB3D662148}" srcOrd="0" destOrd="0" presId="urn:microsoft.com/office/officeart/2005/8/layout/list1"/>
    <dgm:cxn modelId="{7F01A722-AA34-423C-8B4F-1310DD5E0E08}" type="presParOf" srcId="{98B36B19-5B93-4C0E-BE83-61C49CAA9ED0}" destId="{62B2645B-DD61-4AD4-BEC2-D99F78B7DDAD}" srcOrd="1" destOrd="0" presId="urn:microsoft.com/office/officeart/2005/8/layout/list1"/>
    <dgm:cxn modelId="{05AFCC97-FEC4-4B14-9922-3A4B198022E0}" type="presParOf" srcId="{18277709-CCF6-4BD0-86B1-E87804B4EFDD}" destId="{F51A6246-AE46-4B53-A423-8DD183F5B440}" srcOrd="5" destOrd="0" presId="urn:microsoft.com/office/officeart/2005/8/layout/list1"/>
    <dgm:cxn modelId="{F44EBB6F-4FC0-4C89-8885-0F8E5EDC53C4}" type="presParOf" srcId="{18277709-CCF6-4BD0-86B1-E87804B4EFDD}" destId="{D8EA7DC2-54CE-4D3B-BAF0-4298F36FEB08}" srcOrd="6" destOrd="0" presId="urn:microsoft.com/office/officeart/2005/8/layout/list1"/>
    <dgm:cxn modelId="{164C44A2-2872-43A0-8786-A921C3806C24}" type="presParOf" srcId="{18277709-CCF6-4BD0-86B1-E87804B4EFDD}" destId="{259AAC5B-8AC2-4029-B6B4-3D6DAEFC5AE7}" srcOrd="7" destOrd="0" presId="urn:microsoft.com/office/officeart/2005/8/layout/list1"/>
    <dgm:cxn modelId="{38B1667C-91A9-4809-B5A4-CEEBD375CE56}" type="presParOf" srcId="{18277709-CCF6-4BD0-86B1-E87804B4EFDD}" destId="{FEA346C4-47FB-4267-8CBA-2B9EC45F304E}" srcOrd="8" destOrd="0" presId="urn:microsoft.com/office/officeart/2005/8/layout/list1"/>
    <dgm:cxn modelId="{B53678C2-44DA-438B-9B0C-4227A219EE8D}" type="presParOf" srcId="{FEA346C4-47FB-4267-8CBA-2B9EC45F304E}" destId="{C70216C8-37EC-405A-B24E-B74284634401}" srcOrd="0" destOrd="0" presId="urn:microsoft.com/office/officeart/2005/8/layout/list1"/>
    <dgm:cxn modelId="{7BCA62AB-2D9E-4AD8-B60F-A1AB6C0A8821}" type="presParOf" srcId="{FEA346C4-47FB-4267-8CBA-2B9EC45F304E}" destId="{F165AAF8-538E-4E64-B513-D01A48F5D138}" srcOrd="1" destOrd="0" presId="urn:microsoft.com/office/officeart/2005/8/layout/list1"/>
    <dgm:cxn modelId="{9D9C3BEA-BC42-4B02-AEA4-69D7FCE8A83C}" type="presParOf" srcId="{18277709-CCF6-4BD0-86B1-E87804B4EFDD}" destId="{4FFC2E18-CD17-428B-9CB0-2AC775A10960}" srcOrd="9" destOrd="0" presId="urn:microsoft.com/office/officeart/2005/8/layout/list1"/>
    <dgm:cxn modelId="{A9410A1A-3CFF-4FD0-8860-A053CFBCDE77}" type="presParOf" srcId="{18277709-CCF6-4BD0-86B1-E87804B4EFDD}" destId="{842E18CF-2919-4CE6-AF43-53D6B4C0EFF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7ACD6F-F648-4F4C-B39E-F6802F92911E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A3B9E29-3801-44FB-805A-32595B3BB483}">
      <dgm:prSet phldrT="[Text]"/>
      <dgm:spPr>
        <a:solidFill>
          <a:srgbClr val="464978"/>
        </a:solidFill>
      </dgm:spPr>
      <dgm:t>
        <a:bodyPr/>
        <a:lstStyle/>
        <a:p>
          <a:r>
            <a:rPr lang="en-US" dirty="0"/>
            <a:t>STATA</a:t>
          </a:r>
        </a:p>
      </dgm:t>
    </dgm:pt>
    <dgm:pt modelId="{A6C74EF3-F3F7-43BE-8C32-327A14D28BC2}" type="parTrans" cxnId="{C9C35520-5B09-463C-9763-186B2038D8BE}">
      <dgm:prSet/>
      <dgm:spPr/>
      <dgm:t>
        <a:bodyPr/>
        <a:lstStyle/>
        <a:p>
          <a:endParaRPr lang="en-US"/>
        </a:p>
      </dgm:t>
    </dgm:pt>
    <dgm:pt modelId="{0F79C745-58C6-4BB5-912A-CC67FB265F1B}" type="sibTrans" cxnId="{C9C35520-5B09-463C-9763-186B2038D8BE}">
      <dgm:prSet/>
      <dgm:spPr/>
      <dgm:t>
        <a:bodyPr/>
        <a:lstStyle/>
        <a:p>
          <a:endParaRPr lang="en-US"/>
        </a:p>
      </dgm:t>
    </dgm:pt>
    <dgm:pt modelId="{2B44ACEE-6648-4A76-B718-10E64AFA1FDF}">
      <dgm:prSet phldrT="[Text]"/>
      <dgm:spPr/>
      <dgm:t>
        <a:bodyPr/>
        <a:lstStyle/>
        <a:p>
          <a:r>
            <a:rPr lang="en-US" dirty="0"/>
            <a:t>Scatter Plots</a:t>
          </a:r>
        </a:p>
      </dgm:t>
    </dgm:pt>
    <dgm:pt modelId="{52967042-8E36-4630-9E90-08A790F1BA53}" type="parTrans" cxnId="{9CDEC059-F9DB-41BE-A706-C95FD0539487}">
      <dgm:prSet/>
      <dgm:spPr/>
      <dgm:t>
        <a:bodyPr/>
        <a:lstStyle/>
        <a:p>
          <a:endParaRPr lang="en-US"/>
        </a:p>
      </dgm:t>
    </dgm:pt>
    <dgm:pt modelId="{F0411E97-8ABA-43C2-83E9-50BDD2CFDE8A}" type="sibTrans" cxnId="{9CDEC059-F9DB-41BE-A706-C95FD0539487}">
      <dgm:prSet/>
      <dgm:spPr/>
      <dgm:t>
        <a:bodyPr/>
        <a:lstStyle/>
        <a:p>
          <a:endParaRPr lang="en-US"/>
        </a:p>
      </dgm:t>
    </dgm:pt>
    <dgm:pt modelId="{1DE44E7B-50F0-40A5-848A-B039CD928F89}">
      <dgm:prSet phldrT="[Text]"/>
      <dgm:spPr/>
      <dgm:t>
        <a:bodyPr/>
        <a:lstStyle/>
        <a:p>
          <a:r>
            <a:rPr lang="en-US" dirty="0"/>
            <a:t>Bar Graphs</a:t>
          </a:r>
        </a:p>
      </dgm:t>
    </dgm:pt>
    <dgm:pt modelId="{8AF2DA58-8833-41B3-A165-31E0C2E174A2}" type="parTrans" cxnId="{7843B4B6-5A66-49C4-86F9-77471DC92065}">
      <dgm:prSet/>
      <dgm:spPr/>
      <dgm:t>
        <a:bodyPr/>
        <a:lstStyle/>
        <a:p>
          <a:endParaRPr lang="en-US"/>
        </a:p>
      </dgm:t>
    </dgm:pt>
    <dgm:pt modelId="{72EFDFF1-4EF3-4AA9-BB39-ACD834C99377}" type="sibTrans" cxnId="{7843B4B6-5A66-49C4-86F9-77471DC92065}">
      <dgm:prSet/>
      <dgm:spPr/>
      <dgm:t>
        <a:bodyPr/>
        <a:lstStyle/>
        <a:p>
          <a:endParaRPr lang="en-US"/>
        </a:p>
      </dgm:t>
    </dgm:pt>
    <dgm:pt modelId="{525EF583-C4C8-49C6-8E34-ED881B4AD134}">
      <dgm:prSet phldrT="[Text]"/>
      <dgm:spPr>
        <a:solidFill>
          <a:srgbClr val="464978"/>
        </a:solidFill>
      </dgm:spPr>
      <dgm:t>
        <a:bodyPr/>
        <a:lstStyle/>
        <a:p>
          <a:r>
            <a:rPr lang="en-US" dirty="0"/>
            <a:t>SAS JMP</a:t>
          </a:r>
        </a:p>
      </dgm:t>
    </dgm:pt>
    <dgm:pt modelId="{2B2479D8-7A90-412B-9A54-378ADFCAF165}" type="parTrans" cxnId="{22930C28-3347-4CC4-8CD0-258F09DBE52B}">
      <dgm:prSet/>
      <dgm:spPr/>
      <dgm:t>
        <a:bodyPr/>
        <a:lstStyle/>
        <a:p>
          <a:endParaRPr lang="en-US"/>
        </a:p>
      </dgm:t>
    </dgm:pt>
    <dgm:pt modelId="{7641CCE5-5863-4880-B892-DB8D124F36CB}" type="sibTrans" cxnId="{22930C28-3347-4CC4-8CD0-258F09DBE52B}">
      <dgm:prSet/>
      <dgm:spPr/>
      <dgm:t>
        <a:bodyPr/>
        <a:lstStyle/>
        <a:p>
          <a:endParaRPr lang="en-US"/>
        </a:p>
      </dgm:t>
    </dgm:pt>
    <dgm:pt modelId="{1D98CD26-8B82-4A59-81E7-EDFC14AB7A66}">
      <dgm:prSet phldrT="[Text]"/>
      <dgm:spPr/>
      <dgm:t>
        <a:bodyPr/>
        <a:lstStyle/>
        <a:p>
          <a:r>
            <a:rPr lang="en-US" dirty="0"/>
            <a:t>Heatmap</a:t>
          </a:r>
        </a:p>
      </dgm:t>
    </dgm:pt>
    <dgm:pt modelId="{906349DF-610F-423D-8889-9AAAF65CDF23}" type="parTrans" cxnId="{4122F5E7-9A53-4141-9B97-D0D1E12272EF}">
      <dgm:prSet/>
      <dgm:spPr/>
      <dgm:t>
        <a:bodyPr/>
        <a:lstStyle/>
        <a:p>
          <a:endParaRPr lang="en-US"/>
        </a:p>
      </dgm:t>
    </dgm:pt>
    <dgm:pt modelId="{E72578B6-0F7F-44C3-B97A-71AD9289CD9E}" type="sibTrans" cxnId="{4122F5E7-9A53-4141-9B97-D0D1E12272EF}">
      <dgm:prSet/>
      <dgm:spPr/>
      <dgm:t>
        <a:bodyPr/>
        <a:lstStyle/>
        <a:p>
          <a:endParaRPr lang="en-US"/>
        </a:p>
      </dgm:t>
    </dgm:pt>
    <dgm:pt modelId="{D12F80AE-322D-438C-8C86-74705D1712B5}" type="pres">
      <dgm:prSet presAssocID="{9F7ACD6F-F648-4F4C-B39E-F6802F92911E}" presName="Name0" presStyleCnt="0">
        <dgm:presLayoutVars>
          <dgm:dir/>
          <dgm:animLvl val="lvl"/>
          <dgm:resizeHandles val="exact"/>
        </dgm:presLayoutVars>
      </dgm:prSet>
      <dgm:spPr/>
    </dgm:pt>
    <dgm:pt modelId="{DD71A57A-F340-47BC-A237-445174821DFD}" type="pres">
      <dgm:prSet presAssocID="{3A3B9E29-3801-44FB-805A-32595B3BB483}" presName="linNode" presStyleCnt="0"/>
      <dgm:spPr/>
    </dgm:pt>
    <dgm:pt modelId="{FA251B76-9145-4479-BE2F-B47E8EC83F10}" type="pres">
      <dgm:prSet presAssocID="{3A3B9E29-3801-44FB-805A-32595B3BB48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5C431CC-3321-4AAF-A931-A966708AF3BC}" type="pres">
      <dgm:prSet presAssocID="{3A3B9E29-3801-44FB-805A-32595B3BB483}" presName="descendantText" presStyleLbl="alignAccFollowNode1" presStyleIdx="0" presStyleCnt="2">
        <dgm:presLayoutVars>
          <dgm:bulletEnabled val="1"/>
        </dgm:presLayoutVars>
      </dgm:prSet>
      <dgm:spPr/>
    </dgm:pt>
    <dgm:pt modelId="{2DE9DF4F-F431-4279-9AE7-53E7FB4304F4}" type="pres">
      <dgm:prSet presAssocID="{0F79C745-58C6-4BB5-912A-CC67FB265F1B}" presName="sp" presStyleCnt="0"/>
      <dgm:spPr/>
    </dgm:pt>
    <dgm:pt modelId="{B348B728-8983-452A-B8D4-3DC7CE73336B}" type="pres">
      <dgm:prSet presAssocID="{525EF583-C4C8-49C6-8E34-ED881B4AD134}" presName="linNode" presStyleCnt="0"/>
      <dgm:spPr/>
    </dgm:pt>
    <dgm:pt modelId="{5C70CEBB-CCB3-419C-A92C-39D3AA23E11E}" type="pres">
      <dgm:prSet presAssocID="{525EF583-C4C8-49C6-8E34-ED881B4AD13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8C3E603-0F5F-47B5-A05B-A09E98B9A190}" type="pres">
      <dgm:prSet presAssocID="{525EF583-C4C8-49C6-8E34-ED881B4AD13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E13F60C-73C3-4E50-B1DC-3CF065817738}" type="presOf" srcId="{525EF583-C4C8-49C6-8E34-ED881B4AD134}" destId="{5C70CEBB-CCB3-419C-A92C-39D3AA23E11E}" srcOrd="0" destOrd="0" presId="urn:microsoft.com/office/officeart/2005/8/layout/vList5"/>
    <dgm:cxn modelId="{00ADB20F-CCC9-4465-97F4-773877A23A16}" type="presOf" srcId="{1D98CD26-8B82-4A59-81E7-EDFC14AB7A66}" destId="{B8C3E603-0F5F-47B5-A05B-A09E98B9A190}" srcOrd="0" destOrd="0" presId="urn:microsoft.com/office/officeart/2005/8/layout/vList5"/>
    <dgm:cxn modelId="{9EEB5120-A369-4130-A3BB-AE8A842D8BF9}" type="presOf" srcId="{3A3B9E29-3801-44FB-805A-32595B3BB483}" destId="{FA251B76-9145-4479-BE2F-B47E8EC83F10}" srcOrd="0" destOrd="0" presId="urn:microsoft.com/office/officeart/2005/8/layout/vList5"/>
    <dgm:cxn modelId="{C9C35520-5B09-463C-9763-186B2038D8BE}" srcId="{9F7ACD6F-F648-4F4C-B39E-F6802F92911E}" destId="{3A3B9E29-3801-44FB-805A-32595B3BB483}" srcOrd="0" destOrd="0" parTransId="{A6C74EF3-F3F7-43BE-8C32-327A14D28BC2}" sibTransId="{0F79C745-58C6-4BB5-912A-CC67FB265F1B}"/>
    <dgm:cxn modelId="{22930C28-3347-4CC4-8CD0-258F09DBE52B}" srcId="{9F7ACD6F-F648-4F4C-B39E-F6802F92911E}" destId="{525EF583-C4C8-49C6-8E34-ED881B4AD134}" srcOrd="1" destOrd="0" parTransId="{2B2479D8-7A90-412B-9A54-378ADFCAF165}" sibTransId="{7641CCE5-5863-4880-B892-DB8D124F36CB}"/>
    <dgm:cxn modelId="{76491F32-F718-42E8-B756-2DAFF2125433}" type="presOf" srcId="{1DE44E7B-50F0-40A5-848A-B039CD928F89}" destId="{E5C431CC-3321-4AAF-A931-A966708AF3BC}" srcOrd="0" destOrd="1" presId="urn:microsoft.com/office/officeart/2005/8/layout/vList5"/>
    <dgm:cxn modelId="{9CDEC059-F9DB-41BE-A706-C95FD0539487}" srcId="{3A3B9E29-3801-44FB-805A-32595B3BB483}" destId="{2B44ACEE-6648-4A76-B718-10E64AFA1FDF}" srcOrd="0" destOrd="0" parTransId="{52967042-8E36-4630-9E90-08A790F1BA53}" sibTransId="{F0411E97-8ABA-43C2-83E9-50BDD2CFDE8A}"/>
    <dgm:cxn modelId="{7843B4B6-5A66-49C4-86F9-77471DC92065}" srcId="{3A3B9E29-3801-44FB-805A-32595B3BB483}" destId="{1DE44E7B-50F0-40A5-848A-B039CD928F89}" srcOrd="1" destOrd="0" parTransId="{8AF2DA58-8833-41B3-A165-31E0C2E174A2}" sibTransId="{72EFDFF1-4EF3-4AA9-BB39-ACD834C99377}"/>
    <dgm:cxn modelId="{4122F5E7-9A53-4141-9B97-D0D1E12272EF}" srcId="{525EF583-C4C8-49C6-8E34-ED881B4AD134}" destId="{1D98CD26-8B82-4A59-81E7-EDFC14AB7A66}" srcOrd="0" destOrd="0" parTransId="{906349DF-610F-423D-8889-9AAAF65CDF23}" sibTransId="{E72578B6-0F7F-44C3-B97A-71AD9289CD9E}"/>
    <dgm:cxn modelId="{93AEB0EB-8A0E-4D3E-AEB7-0DC3D466A14E}" type="presOf" srcId="{2B44ACEE-6648-4A76-B718-10E64AFA1FDF}" destId="{E5C431CC-3321-4AAF-A931-A966708AF3BC}" srcOrd="0" destOrd="0" presId="urn:microsoft.com/office/officeart/2005/8/layout/vList5"/>
    <dgm:cxn modelId="{EC7E90F9-359F-4AAF-9084-CA50A1FAEE61}" type="presOf" srcId="{9F7ACD6F-F648-4F4C-B39E-F6802F92911E}" destId="{D12F80AE-322D-438C-8C86-74705D1712B5}" srcOrd="0" destOrd="0" presId="urn:microsoft.com/office/officeart/2005/8/layout/vList5"/>
    <dgm:cxn modelId="{6DFA5B25-CD86-4628-A4E6-997087314148}" type="presParOf" srcId="{D12F80AE-322D-438C-8C86-74705D1712B5}" destId="{DD71A57A-F340-47BC-A237-445174821DFD}" srcOrd="0" destOrd="0" presId="urn:microsoft.com/office/officeart/2005/8/layout/vList5"/>
    <dgm:cxn modelId="{A0009141-F39D-45C0-8FBA-23CA51CADF24}" type="presParOf" srcId="{DD71A57A-F340-47BC-A237-445174821DFD}" destId="{FA251B76-9145-4479-BE2F-B47E8EC83F10}" srcOrd="0" destOrd="0" presId="urn:microsoft.com/office/officeart/2005/8/layout/vList5"/>
    <dgm:cxn modelId="{163F1DF1-F1B8-4AEC-9FA2-1A4DA2533511}" type="presParOf" srcId="{DD71A57A-F340-47BC-A237-445174821DFD}" destId="{E5C431CC-3321-4AAF-A931-A966708AF3BC}" srcOrd="1" destOrd="0" presId="urn:microsoft.com/office/officeart/2005/8/layout/vList5"/>
    <dgm:cxn modelId="{EC2B086B-FC9A-4D27-8D57-53E50EB52E8C}" type="presParOf" srcId="{D12F80AE-322D-438C-8C86-74705D1712B5}" destId="{2DE9DF4F-F431-4279-9AE7-53E7FB4304F4}" srcOrd="1" destOrd="0" presId="urn:microsoft.com/office/officeart/2005/8/layout/vList5"/>
    <dgm:cxn modelId="{A004308A-D311-4E17-A0F7-1E38366B3A39}" type="presParOf" srcId="{D12F80AE-322D-438C-8C86-74705D1712B5}" destId="{B348B728-8983-452A-B8D4-3DC7CE73336B}" srcOrd="2" destOrd="0" presId="urn:microsoft.com/office/officeart/2005/8/layout/vList5"/>
    <dgm:cxn modelId="{08BB683E-837D-4BE7-8118-8739E36A471B}" type="presParOf" srcId="{B348B728-8983-452A-B8D4-3DC7CE73336B}" destId="{5C70CEBB-CCB3-419C-A92C-39D3AA23E11E}" srcOrd="0" destOrd="0" presId="urn:microsoft.com/office/officeart/2005/8/layout/vList5"/>
    <dgm:cxn modelId="{2DD5FC42-A81F-4842-ADFB-6AAEF19C6F3F}" type="presParOf" srcId="{B348B728-8983-452A-B8D4-3DC7CE73336B}" destId="{B8C3E603-0F5F-47B5-A05B-A09E98B9A19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016BE-575B-4ABB-836A-655CDA6F3949}">
      <dsp:nvSpPr>
        <dsp:cNvPr id="0" name=""/>
        <dsp:cNvSpPr/>
      </dsp:nvSpPr>
      <dsp:spPr>
        <a:xfrm>
          <a:off x="0" y="439582"/>
          <a:ext cx="608965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2625" tIns="333248" rIns="4726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Happiness Score</a:t>
          </a:r>
        </a:p>
      </dsp:txBody>
      <dsp:txXfrm>
        <a:off x="0" y="439582"/>
        <a:ext cx="6089650" cy="680400"/>
      </dsp:txXfrm>
    </dsp:sp>
    <dsp:sp modelId="{C7E540CB-DE22-4B7C-9A1E-1AA8E4D20F36}">
      <dsp:nvSpPr>
        <dsp:cNvPr id="0" name=""/>
        <dsp:cNvSpPr/>
      </dsp:nvSpPr>
      <dsp:spPr>
        <a:xfrm>
          <a:off x="304482" y="203422"/>
          <a:ext cx="4262755" cy="472320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122" tIns="0" rIns="1611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cs typeface="Calibri Light"/>
            </a:rPr>
            <a:t>Dependent Variable</a:t>
          </a:r>
          <a:endParaRPr lang="en-US" sz="1600" b="1" kern="1200" dirty="0">
            <a:latin typeface="Calibri Light"/>
            <a:cs typeface="Calibri Light"/>
          </a:endParaRPr>
        </a:p>
      </dsp:txBody>
      <dsp:txXfrm>
        <a:off x="327539" y="226479"/>
        <a:ext cx="4216641" cy="426206"/>
      </dsp:txXfrm>
    </dsp:sp>
    <dsp:sp modelId="{D8EA7DC2-54CE-4D3B-BAF0-4298F36FEB08}">
      <dsp:nvSpPr>
        <dsp:cNvPr id="0" name=""/>
        <dsp:cNvSpPr/>
      </dsp:nvSpPr>
      <dsp:spPr>
        <a:xfrm>
          <a:off x="0" y="1442542"/>
          <a:ext cx="6089650" cy="221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2625" tIns="333248" rIns="4726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Economy GDP per capita: </a:t>
          </a:r>
          <a:r>
            <a:rPr lang="en-US" sz="1600" b="0" kern="1200" dirty="0">
              <a:cs typeface="Calibri Light"/>
            </a:rPr>
            <a:t>Purchasing power of an individual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Health life expectancy: </a:t>
          </a:r>
          <a:r>
            <a:rPr lang="en-US" sz="1600" b="0" kern="1200" dirty="0">
              <a:cs typeface="Calibri Light"/>
            </a:rPr>
            <a:t>Individual's life expectancy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Family: </a:t>
          </a:r>
          <a:r>
            <a:rPr lang="en-US" sz="1600" b="0" kern="1200" dirty="0">
              <a:cs typeface="Calibri Light"/>
            </a:rPr>
            <a:t>Quality of family life of an individual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Trust: </a:t>
          </a:r>
          <a:r>
            <a:rPr lang="en-US" sz="1600" b="0" kern="1200" dirty="0">
              <a:cs typeface="Calibri Light"/>
            </a:rPr>
            <a:t>Government's measure of corruption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Freedom: </a:t>
          </a:r>
          <a:r>
            <a:rPr lang="en-US" sz="1600" b="0" kern="1200" dirty="0">
              <a:cs typeface="Calibri Light"/>
            </a:rPr>
            <a:t>Freedom of an individual to make life decisions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Generosity:  </a:t>
          </a:r>
          <a:r>
            <a:rPr lang="en-US" sz="1600" b="0" kern="1200" dirty="0">
              <a:cs typeface="Calibri Light"/>
            </a:rPr>
            <a:t>How generous is the population in terms of charity</a:t>
          </a:r>
        </a:p>
      </dsp:txBody>
      <dsp:txXfrm>
        <a:off x="0" y="1442542"/>
        <a:ext cx="6089650" cy="2217600"/>
      </dsp:txXfrm>
    </dsp:sp>
    <dsp:sp modelId="{62B2645B-DD61-4AD4-BEC2-D99F78B7DDAD}">
      <dsp:nvSpPr>
        <dsp:cNvPr id="0" name=""/>
        <dsp:cNvSpPr/>
      </dsp:nvSpPr>
      <dsp:spPr>
        <a:xfrm>
          <a:off x="304482" y="1206382"/>
          <a:ext cx="4262755" cy="472320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122" tIns="0" rIns="1611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cs typeface="Calibri Light"/>
            </a:rPr>
            <a:t>Independent Variables ( Six key factors )</a:t>
          </a:r>
        </a:p>
      </dsp:txBody>
      <dsp:txXfrm>
        <a:off x="327539" y="1229439"/>
        <a:ext cx="4216641" cy="426206"/>
      </dsp:txXfrm>
    </dsp:sp>
    <dsp:sp modelId="{842E18CF-2919-4CE6-AF43-53D6B4C0EFF1}">
      <dsp:nvSpPr>
        <dsp:cNvPr id="0" name=""/>
        <dsp:cNvSpPr/>
      </dsp:nvSpPr>
      <dsp:spPr>
        <a:xfrm>
          <a:off x="0" y="3982702"/>
          <a:ext cx="6089650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2625" tIns="333248" rIns="4726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Country: </a:t>
          </a:r>
          <a:r>
            <a:rPr lang="en-US" sz="1600" b="0" kern="1200" dirty="0">
              <a:cs typeface="Calibri Light"/>
            </a:rPr>
            <a:t>Countries in consideration</a:t>
          </a:r>
          <a:r>
            <a:rPr lang="en-US" sz="1600" b="1" kern="1200" dirty="0">
              <a:cs typeface="Calibri Light"/>
            </a:rPr>
            <a:t>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cs typeface="Calibri Light"/>
            </a:rPr>
            <a:t>Dystopia: </a:t>
          </a:r>
          <a:r>
            <a:rPr lang="en-US" sz="1600" b="0" kern="1200" dirty="0">
              <a:cs typeface="Calibri Light"/>
            </a:rPr>
            <a:t>An imaginary country with the lowest happiness score/rank. This acts as a baseline for conducting our analysis</a:t>
          </a:r>
        </a:p>
      </dsp:txBody>
      <dsp:txXfrm>
        <a:off x="0" y="3982702"/>
        <a:ext cx="6089650" cy="1386000"/>
      </dsp:txXfrm>
    </dsp:sp>
    <dsp:sp modelId="{F165AAF8-538E-4E64-B513-D01A48F5D138}">
      <dsp:nvSpPr>
        <dsp:cNvPr id="0" name=""/>
        <dsp:cNvSpPr/>
      </dsp:nvSpPr>
      <dsp:spPr>
        <a:xfrm>
          <a:off x="304482" y="3746542"/>
          <a:ext cx="4262755" cy="472320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68329"/>
                <a:satOff val="-6535"/>
                <a:lumOff val="285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8329"/>
                <a:satOff val="-6535"/>
                <a:lumOff val="285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8329"/>
                <a:satOff val="-6535"/>
                <a:lumOff val="285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122" tIns="0" rIns="16112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cs typeface="Calibri Light"/>
            </a:rPr>
            <a:t>Other factors</a:t>
          </a:r>
          <a:endParaRPr lang="en-US" sz="1600" b="1" kern="1200" dirty="0">
            <a:cs typeface="Calibri Light"/>
          </a:endParaRPr>
        </a:p>
      </dsp:txBody>
      <dsp:txXfrm>
        <a:off x="327539" y="3769599"/>
        <a:ext cx="4216641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431CC-3321-4AAF-A931-A966708AF3BC}">
      <dsp:nvSpPr>
        <dsp:cNvPr id="0" name=""/>
        <dsp:cNvSpPr/>
      </dsp:nvSpPr>
      <dsp:spPr>
        <a:xfrm rot="5400000">
          <a:off x="4116283" y="-1370213"/>
          <a:ext cx="1454471" cy="455860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Scatter Plots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Bar Graphs</a:t>
          </a:r>
        </a:p>
      </dsp:txBody>
      <dsp:txXfrm rot="-5400000">
        <a:off x="2564216" y="252855"/>
        <a:ext cx="4487605" cy="1312469"/>
      </dsp:txXfrm>
    </dsp:sp>
    <dsp:sp modelId="{FA251B76-9145-4479-BE2F-B47E8EC83F10}">
      <dsp:nvSpPr>
        <dsp:cNvPr id="0" name=""/>
        <dsp:cNvSpPr/>
      </dsp:nvSpPr>
      <dsp:spPr>
        <a:xfrm>
          <a:off x="0" y="45"/>
          <a:ext cx="2564216" cy="1818089"/>
        </a:xfrm>
        <a:prstGeom prst="roundRect">
          <a:avLst/>
        </a:prstGeom>
        <a:solidFill>
          <a:srgbClr val="464978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STATA</a:t>
          </a:r>
        </a:p>
      </dsp:txBody>
      <dsp:txXfrm>
        <a:off x="88752" y="88797"/>
        <a:ext cx="2386712" cy="1640585"/>
      </dsp:txXfrm>
    </dsp:sp>
    <dsp:sp modelId="{B8C3E603-0F5F-47B5-A05B-A09E98B9A190}">
      <dsp:nvSpPr>
        <dsp:cNvPr id="0" name=""/>
        <dsp:cNvSpPr/>
      </dsp:nvSpPr>
      <dsp:spPr>
        <a:xfrm rot="5400000">
          <a:off x="4116283" y="538780"/>
          <a:ext cx="1454471" cy="455860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Heatmap</a:t>
          </a:r>
        </a:p>
      </dsp:txBody>
      <dsp:txXfrm rot="-5400000">
        <a:off x="2564216" y="2161849"/>
        <a:ext cx="4487605" cy="1312469"/>
      </dsp:txXfrm>
    </dsp:sp>
    <dsp:sp modelId="{5C70CEBB-CCB3-419C-A92C-39D3AA23E11E}">
      <dsp:nvSpPr>
        <dsp:cNvPr id="0" name=""/>
        <dsp:cNvSpPr/>
      </dsp:nvSpPr>
      <dsp:spPr>
        <a:xfrm>
          <a:off x="0" y="1909039"/>
          <a:ext cx="2564216" cy="1818089"/>
        </a:xfrm>
        <a:prstGeom prst="roundRect">
          <a:avLst/>
        </a:prstGeom>
        <a:solidFill>
          <a:srgbClr val="464978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SAS JMP</a:t>
          </a:r>
        </a:p>
      </dsp:txBody>
      <dsp:txXfrm>
        <a:off x="88752" y="1997791"/>
        <a:ext cx="2386712" cy="1640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18T03:21:00.4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274 276,'-41'-31,"1"-2,1-1,3-2,-8-12,-10-19,35 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18T03:21:01.2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1837,'2'-1,"0"0,-1 0,1 0,-1 0,0 0,1-1,-1 1,0 0,1-1,-1 1,0-1,0 1,0-1,0 1,-1-1,1 0,0 0,-1 1,1-1,-1 0,1-1,5-12,39-69,4 2,4 2,3 2,30-29,26-18,5 5,19-8,5 7,6 6,4 6,5 8,4 6,73-27,-102 62,3 7,2 5,1 7,3 5,1 7,1 5,1 7,65 4,-16 13,-1 9,0 8,181 41,-206-17,-95-22,57 8,-113-25</inkml:trace>
  <inkml:trace contextRef="#ctx0" brushRef="#br0" timeOffset="1224.1307">215 1214,'-1'34,"-2"0,-1-1,-1 0,-2 0,-10 30,-3-6,-2-1,-26 44,39-80,0 0,0 0,0 8,7-20,0 1,0-1,1 1,0 0,0 0,1-1,0 1,1 0,0 5,1-12,0 0,-1-1,1 0,0 1,0-1,0 0,0 0,0 0,0 0,0 0,0 0,0-1,1 1,-1-1,1 1,42 9,460 62,-455-63,1-2,24-1,-65-6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18T03:21:32.19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2424,'27'-30,"-2"0,-1-2,12-21,6-8,70-97,268-357,-281 395,4 4,6 5,19-8,7 7,6 6,4 7,4 5,5 8,50-17,-61 41,2 6,47-7,50-3,14 7,-87 28,2 6,0 8,2 7,96 10,-122 9,0 6,-1 6,-1 7,-1 5,66 29,-52-5,-3 7,86 51,-37-3,109 84,-268-167,-16-11,-1 1,-2 1,6 6,-23-18</inkml:trace>
  <inkml:trace contextRef="#ctx0" brushRef="#br0" timeOffset="1284.3572">5872 0,'1'20,"2"-1,0 1,1-1,1 0,1 0,4 9,4 14,73 202,-2-3,-59-157,4-1,9 12,-35-87,0-1,0 1,-1 0,-1-1,1 1,-1 1,0-1,-1 0,0 0,0 9,-1-15,0 1,-1-1,1 0,0 1,-1-1,0 0,1 0,-1 1,0-1,0 0,0 0,0 0,-1 0,1 0,-1 0,0 1,-1-1,-1 0,1 0,0-1,-1 1,1-1,-1 1,1-1,-1-1,0 1,-1 0,-122 32,-88 37,96-30,45-16,23-9,0 1,1 3,2 3,0 1,-10 8,51-26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18T03:21:40.7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1 473,'11'5,"0"0,-1 0,1 1,-1 0,0 1,-1 0,0 1,63 60,-34-30,305 270,-253-237,3-4,3-3,6-3,82 35,5-9,3-8,3-8,105 19,50-4,3-17,69-6,-63-26,1-16,1-16,0-15,-1-16,-2-16,157-46,-253 28,-3-11,-3-11,-4-12,-4-10,-5-11,-6-11,-5-10,-6-10,115-102,-173 104,148-161,-218 206,-93 93</inkml:trace>
  <inkml:trace contextRef="#ctx0" brushRef="#br0" timeOffset="1166.4695">221 727,'21'87,"-5"0,-3 2,-2 23,-3 52,-9 52,-1-240,-2-1,-1 1,-1 0,-8-19,-2-11,-15-57,5 23,4-2,-2-34,22 113,1 1,0 0,1 0,0-1,1 1,0 0,0 0,1 0,0 0,1 0,0 0,1 0,0 1,1 0,0-1,0 2,0-1,1 1,1 0,0 0,0 0,0 1,1 0,0 1,3-3,25-15,1 2,1 1,1 2,0 2,35-10,53-12,28-1,-91 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18T03:21:59.91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334C-7E83-4D15-A89C-4CC12F6B28F9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5A518-D2A6-43B4-A543-7D947C85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5A518-D2A6-43B4-A543-7D947C85BD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4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521E-E9FC-42C3-8D45-C927A459C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74516-AE80-4EAB-A6BA-75A18EC85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580C-6A18-41C3-ABC6-2952CC0B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EDDAB-C324-408A-B88D-4C844F88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11CF6-48D0-4A1D-81C6-6CC0E659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7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AA26-6944-4AA7-A696-68120D72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257D7-ECFD-4557-9A66-B9D85DB0E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6DCB1-7F04-4F54-B6E5-4B5F6F7D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27E88-CA3D-4EEB-85C7-6C71229F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AC05-CE87-46C7-8533-A70C1D9A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8DF3A-EED4-4469-9710-B950C76B6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3F4EA-BABB-4641-A1C0-6AFE65E2D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98846-30C4-4DEA-B73A-1FFFEC8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FA582-F268-4FFF-9E20-2925B71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0FAD-21F4-48F6-9703-76ECB3EC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98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FA1E5D-640E-4BA2-9354-FF78DB1978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05220B-4596-4646-A9A2-E02734456B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4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4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058C-3FA5-4B2C-9E10-689596A2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2FDE-3737-4BEE-8D68-12B085E5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FBC06-3759-44B8-8660-0C507D78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F8300-13E9-44AB-9881-ECED1A25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E7F6A-5115-4D01-8CC9-242EF25F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D2D7-5106-48AF-8B4A-DE437280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FD70A-A87A-4D14-B73F-0B142C0B7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6172D-7D0A-4658-8078-D110C0A1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02F7-D973-4D30-9E30-E1F20FCE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212C3-DF46-4DE8-A8ED-C1F8DDD4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605-E33A-4EEC-B7AE-D9C55E56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0503-3607-454E-BF1E-CDA2CA16C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345FC-846B-4913-A7BD-4782D6B2A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740B7-97C8-41C3-9F27-ED83B96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B6716-76D3-4491-BDF8-5C307014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2875B-894A-4DA1-A1EA-C541087B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882D-2D9E-406C-BD9B-9C2F75D3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C4F4C-DA72-4073-80BD-EF3A63521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8442F-0F67-4178-A0F1-2C5F998BF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6F31F5-1DB6-4634-866E-49B52EEA1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70AAA-57F3-4182-9910-BF71AD084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BADB1-3FEC-4855-A869-E8779C14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63A43-2D04-4096-A82B-4A202775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82564-97C6-456C-8764-7A52026B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B0C6-84C8-4743-9A2D-E27BF61F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EE6AC-1C95-4F41-A24A-F8DE5722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5C650-B0CF-4868-8398-334148AF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09C6A-0971-461A-885D-2033ED0F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9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F6431-6ADE-4B0F-9F8D-A559469E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76EB-D9A2-458E-B071-18297D3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648B-8920-4620-B67E-F4385217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D3E5-859C-45D2-997D-F13387A5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7E41-B688-4353-A7AB-6208AAFD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CE1BB-47DC-40BC-9AEB-890EA9617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65288-73AD-4905-95FC-969B0EF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6DAE4-F6D7-4582-8153-4C8BA5B2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F1394-76AF-481D-B0F5-921AECEE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0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99A1-4E6E-470F-A29E-E3829EF6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E2BA7-CCEA-4FDA-9534-4129E9741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C6159-2460-4207-A759-7AAA1CB2F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431BD-35E7-49C3-BFD0-BE8D6925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B9FD2-5DD3-48BC-9D1D-AB16CC84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93B59-16D7-48F6-8AA5-1E3B0BF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68E90-D9F9-4CA6-8C8B-9C0EDA6B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BAA70-4E77-4A94-A48A-2328E8E3E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E24F-A0A0-4D69-BEDE-0154B2DF7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37DC7-D0F3-4899-AED4-E72B47A35A8A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7158F-2B62-4DC9-8CE4-0DB713F99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0BB7-0528-442F-95ED-1113F0C65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217D0-9B26-4C3B-8D80-EFC6AB2FC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Se2gfFKp1Iw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orld happiness">
            <a:extLst>
              <a:ext uri="{FF2B5EF4-FFF2-40B4-BE49-F238E27FC236}">
                <a16:creationId xmlns:a16="http://schemas.microsoft.com/office/drawing/2014/main" id="{42CE0215-4E7B-4312-AC54-C46B80FC6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982"/>
          <a:stretch/>
        </p:blipFill>
        <p:spPr bwMode="auto">
          <a:xfrm>
            <a:off x="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87A702-AAAC-49AC-9BE5-BE6B74332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4" y="-9939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WORLD HAPPINESS REPORT ANALYSIS</a:t>
            </a:r>
            <a:br>
              <a:rPr lang="en-US" sz="4400" b="1" dirty="0"/>
            </a:b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8C090-46BF-435F-9CC9-00D569A1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4" y="3685592"/>
            <a:ext cx="3377184" cy="1767218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1800" b="1" dirty="0"/>
              <a:t>Group 4: Data </a:t>
            </a:r>
            <a:r>
              <a:rPr lang="en-US" sz="1800" b="1" dirty="0" err="1"/>
              <a:t>Vizards</a:t>
            </a:r>
            <a:endParaRPr lang="en-US" sz="1800" b="1" dirty="0"/>
          </a:p>
          <a:p>
            <a:pPr algn="l"/>
            <a:endParaRPr lang="en-US" sz="1800" b="1" dirty="0"/>
          </a:p>
          <a:p>
            <a:pPr algn="l"/>
            <a:r>
              <a:rPr lang="en-US" sz="1800" b="1" dirty="0"/>
              <a:t>Shashank Ahuja</a:t>
            </a:r>
            <a:br>
              <a:rPr lang="en-US" sz="1800" b="1" dirty="0">
                <a:cs typeface="Calibri"/>
              </a:rPr>
            </a:br>
            <a:r>
              <a:rPr lang="en-US" sz="1800" b="1" dirty="0"/>
              <a:t>Anirudh Bhagat</a:t>
            </a:r>
            <a:br>
              <a:rPr lang="en-US" sz="1800" b="1" dirty="0">
                <a:cs typeface="Calibri"/>
              </a:rPr>
            </a:br>
            <a:r>
              <a:rPr lang="en-US" sz="1800" b="1" dirty="0"/>
              <a:t>Tushar Mallya</a:t>
            </a:r>
            <a:br>
              <a:rPr lang="en-US" sz="1800" b="1" dirty="0">
                <a:cs typeface="Calibri"/>
              </a:rPr>
            </a:br>
            <a:r>
              <a:rPr lang="en-US" sz="1800" b="1" dirty="0"/>
              <a:t>Priya Patil</a:t>
            </a:r>
            <a:br>
              <a:rPr lang="en-US" sz="1800" b="1" dirty="0">
                <a:cs typeface="Calibri"/>
              </a:rPr>
            </a:br>
            <a:r>
              <a:rPr lang="en-US" sz="1800" b="1" dirty="0"/>
              <a:t>Anuja Phadtare</a:t>
            </a:r>
            <a:br>
              <a:rPr lang="en-US" sz="1800" b="1" dirty="0">
                <a:cs typeface="Calibri"/>
              </a:rPr>
            </a:br>
            <a:r>
              <a:rPr lang="en-US" sz="1800" b="1" dirty="0"/>
              <a:t>Himanshu Vaishnav</a:t>
            </a:r>
            <a:br>
              <a:rPr lang="en-US" sz="1800" b="1" dirty="0">
                <a:cs typeface="Calibri"/>
              </a:rPr>
            </a:br>
            <a:r>
              <a:rPr lang="en-US" sz="1800" b="1" dirty="0" err="1"/>
              <a:t>Aaliya</a:t>
            </a:r>
            <a:r>
              <a:rPr lang="en-US" sz="1800" b="1" dirty="0"/>
              <a:t> </a:t>
            </a:r>
            <a:r>
              <a:rPr lang="en-US" sz="1800" b="1" dirty="0" err="1"/>
              <a:t>Yunus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087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6104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SUMMARY 2016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0FD159-66B4-4F46-B32B-77DFB758E9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925060" y="946564"/>
            <a:ext cx="801846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8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5983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SUMMARY 2017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45DA36-CDFD-47BE-AB7A-CB87438238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644900" y="808038"/>
            <a:ext cx="8547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5678" y="2074862"/>
            <a:ext cx="2709863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KEY POINT INDICATORS</a:t>
            </a:r>
            <a:endParaRPr lang="en-US" sz="2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9A93D-E428-47AE-AE4C-75DB42D2B7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64859" y="856353"/>
            <a:ext cx="8258175" cy="5861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sz="2000" dirty="0">
                <a:cs typeface="Calibri"/>
              </a:rPr>
              <a:t>The mean of </a:t>
            </a:r>
            <a:r>
              <a:rPr lang="en-US" sz="2000" i="1" dirty="0">
                <a:cs typeface="Calibri"/>
              </a:rPr>
              <a:t>Happiness Score </a:t>
            </a:r>
            <a:r>
              <a:rPr lang="en-US" sz="2000" dirty="0">
                <a:cs typeface="Calibri"/>
              </a:rPr>
              <a:t>has not changed significantly over the years 2015 – 2017 (~5.370) </a:t>
            </a:r>
          </a:p>
          <a:p>
            <a:r>
              <a:rPr lang="en-US" sz="2000" dirty="0">
                <a:cs typeface="Calibri"/>
              </a:rPr>
              <a:t>There is an increase in the mean </a:t>
            </a:r>
            <a:r>
              <a:rPr lang="en-US" sz="2000" i="1" dirty="0">
                <a:cs typeface="Calibri"/>
              </a:rPr>
              <a:t>Economy GDP </a:t>
            </a:r>
            <a:r>
              <a:rPr lang="en-US" sz="2000" dirty="0">
                <a:cs typeface="Calibri"/>
              </a:rPr>
              <a:t>across the years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cs typeface="Calibri"/>
              </a:rPr>
              <a:t>The mean of </a:t>
            </a:r>
            <a:r>
              <a:rPr lang="en-US" sz="2000" i="1" dirty="0">
                <a:cs typeface="Calibri"/>
              </a:rPr>
              <a:t>Generosity</a:t>
            </a:r>
            <a:r>
              <a:rPr lang="en-US" sz="2000" dirty="0">
                <a:cs typeface="Calibri"/>
              </a:rPr>
              <a:t> has remained the same during the years 2015 – 2016 (0.143, 0.137), but increased during 2017 (0.246)</a:t>
            </a:r>
          </a:p>
          <a:p>
            <a:r>
              <a:rPr lang="en-US" sz="2000" dirty="0">
                <a:cs typeface="Calibri"/>
              </a:rPr>
              <a:t>There is a decrease in the mean </a:t>
            </a:r>
            <a:r>
              <a:rPr lang="en-US" sz="2000" i="1" dirty="0">
                <a:cs typeface="Calibri"/>
              </a:rPr>
              <a:t>Life Expectancy </a:t>
            </a:r>
            <a:r>
              <a:rPr lang="en-US" sz="2000" dirty="0">
                <a:cs typeface="Calibri"/>
              </a:rPr>
              <a:t>across the years</a:t>
            </a:r>
          </a:p>
        </p:txBody>
      </p:sp>
    </p:spTree>
    <p:extLst>
      <p:ext uri="{BB962C8B-B14F-4D97-AF65-F5344CB8AC3E}">
        <p14:creationId xmlns:p14="http://schemas.microsoft.com/office/powerpoint/2010/main" val="105027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2072481"/>
            <a:ext cx="2941983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CORRELATION 2015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EC746F-AC69-49A0-BFA4-858A43E693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46550" y="1250950"/>
            <a:ext cx="8045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5922" y="2072481"/>
            <a:ext cx="291216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CORRELATION 2016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915441-3097-491B-879E-E8D11AAE12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92588" y="1238250"/>
            <a:ext cx="7999412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6165" y="2074862"/>
            <a:ext cx="292210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CORRELATION 2017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EC746F-AC69-49A0-BFA4-858A43E693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46550" y="1079500"/>
            <a:ext cx="804545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0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5678" y="2074862"/>
            <a:ext cx="2911282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CORRELATION: KPIs</a:t>
            </a:r>
            <a:endParaRPr lang="en-US" sz="2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9A93D-E428-47AE-AE4C-75DB42D2B7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35042" y="1093304"/>
            <a:ext cx="8258175" cy="518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sz="2000" b="1" dirty="0">
                <a:cs typeface="Calibri"/>
              </a:rPr>
              <a:t>Positive</a:t>
            </a:r>
            <a:r>
              <a:rPr lang="en-US" sz="2000" dirty="0">
                <a:cs typeface="Calibri"/>
              </a:rPr>
              <a:t> Correlation between </a:t>
            </a:r>
            <a:r>
              <a:rPr lang="en-US" sz="2000" i="1" dirty="0">
                <a:cs typeface="Calibri"/>
              </a:rPr>
              <a:t>Economy GDP Per Capita </a:t>
            </a:r>
            <a:r>
              <a:rPr lang="en-US" sz="2000" dirty="0">
                <a:cs typeface="Calibri"/>
              </a:rPr>
              <a:t>and </a:t>
            </a:r>
            <a:r>
              <a:rPr lang="en-US" sz="2000" i="1" dirty="0">
                <a:cs typeface="Calibri"/>
              </a:rPr>
              <a:t>Happiness Score</a:t>
            </a:r>
            <a:r>
              <a:rPr lang="en-US" sz="2000" dirty="0">
                <a:cs typeface="Calibri"/>
              </a:rPr>
              <a:t>. The correlation value increases over the years (0.781 in 2015, 0.7903 in 2016 and 0.8125 in 2017)</a:t>
            </a:r>
          </a:p>
          <a:p>
            <a:r>
              <a:rPr lang="en-US" sz="2000" b="1" dirty="0">
                <a:cs typeface="Calibri"/>
              </a:rPr>
              <a:t>Strong Positive </a:t>
            </a:r>
            <a:r>
              <a:rPr lang="en-US" sz="2000" dirty="0">
                <a:cs typeface="Calibri"/>
              </a:rPr>
              <a:t>Correlation between </a:t>
            </a:r>
            <a:r>
              <a:rPr lang="en-US" sz="2000" i="1" dirty="0">
                <a:cs typeface="Calibri"/>
              </a:rPr>
              <a:t>Economy GDP Per Capita </a:t>
            </a:r>
            <a:r>
              <a:rPr lang="en-US" sz="2000" dirty="0">
                <a:cs typeface="Calibri"/>
              </a:rPr>
              <a:t>and </a:t>
            </a:r>
            <a:r>
              <a:rPr lang="en-US" sz="2000" i="1" dirty="0">
                <a:cs typeface="Calibri"/>
              </a:rPr>
              <a:t>Health Life Expectancy</a:t>
            </a:r>
            <a:r>
              <a:rPr lang="en-US" sz="2000" dirty="0">
                <a:cs typeface="Calibri"/>
              </a:rPr>
              <a:t>. The correlation value increases over the years (0.816 in 2015,  0.8371 in 2016, 0.8431 in 2017)</a:t>
            </a:r>
          </a:p>
        </p:txBody>
      </p:sp>
    </p:spTree>
    <p:extLst>
      <p:ext uri="{BB962C8B-B14F-4D97-AF65-F5344CB8AC3E}">
        <p14:creationId xmlns:p14="http://schemas.microsoft.com/office/powerpoint/2010/main" val="20295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object, indoor, clock, table&#10;&#10;Description generated with high confidence">
            <a:extLst>
              <a:ext uri="{FF2B5EF4-FFF2-40B4-BE49-F238E27FC236}">
                <a16:creationId xmlns:a16="http://schemas.microsoft.com/office/drawing/2014/main" id="{FC726D15-A2E7-4878-A525-C9E281D0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26534-A104-43A5-A6E0-5FAF1CBF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3E86-1C4F-47AF-B3C3-4903A0CD6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cs typeface="Calibri"/>
              </a:rPr>
              <a:t>Using the available data and exploring different data analysis methods, we identified "</a:t>
            </a:r>
            <a:r>
              <a:rPr lang="en-US" sz="2000" b="1" dirty="0">
                <a:cs typeface="Calibri"/>
              </a:rPr>
              <a:t>Multiple Linear Regression Analysis</a:t>
            </a:r>
            <a:r>
              <a:rPr lang="en-US" sz="2000" dirty="0">
                <a:cs typeface="Calibri"/>
              </a:rPr>
              <a:t>" is the best fit for our analysis</a:t>
            </a:r>
          </a:p>
          <a:p>
            <a:r>
              <a:rPr lang="en-US" sz="2000" dirty="0">
                <a:cs typeface="Calibri"/>
              </a:rPr>
              <a:t>Multiple linear regression is used to explain the relationship between one continuous dependent variable and two or more independent variables</a:t>
            </a:r>
          </a:p>
          <a:p>
            <a:r>
              <a:rPr lang="en-US" sz="2000" dirty="0">
                <a:cs typeface="Calibri"/>
              </a:rPr>
              <a:t>With respect to our dataset, we have a dependent variable </a:t>
            </a:r>
            <a:r>
              <a:rPr lang="en-US" sz="2000" i="1" dirty="0">
                <a:cs typeface="Calibri"/>
              </a:rPr>
              <a:t>Happiness Score</a:t>
            </a:r>
            <a:r>
              <a:rPr lang="en-US" sz="2000" dirty="0">
                <a:cs typeface="Calibri"/>
              </a:rPr>
              <a:t> which depends on other independent variables like </a:t>
            </a:r>
            <a:r>
              <a:rPr lang="en-US" sz="2000" i="1" dirty="0">
                <a:cs typeface="Calibri"/>
              </a:rPr>
              <a:t>Economy GDP per Capita</a:t>
            </a:r>
            <a:r>
              <a:rPr lang="en-US" sz="2000" dirty="0">
                <a:cs typeface="Calibri"/>
              </a:rPr>
              <a:t>,</a:t>
            </a:r>
            <a:r>
              <a:rPr lang="en-US" sz="2000" i="1" dirty="0">
                <a:cs typeface="Calibri"/>
              </a:rPr>
              <a:t> Health life expectancy, Freedom</a:t>
            </a:r>
            <a:r>
              <a:rPr lang="en-US" sz="2000" dirty="0">
                <a:cs typeface="Calibri"/>
              </a:rPr>
              <a:t>, </a:t>
            </a:r>
            <a:r>
              <a:rPr lang="en-US" sz="2000" i="1" dirty="0">
                <a:cs typeface="Calibri"/>
              </a:rPr>
              <a:t>Family</a:t>
            </a:r>
            <a:r>
              <a:rPr lang="en-US" sz="2000" dirty="0">
                <a:cs typeface="Calibri"/>
              </a:rPr>
              <a:t>,</a:t>
            </a:r>
            <a:r>
              <a:rPr lang="en-US" sz="2000" i="1" dirty="0">
                <a:cs typeface="Calibri"/>
              </a:rPr>
              <a:t> Trust 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12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0207E0-54A3-4A49-8253-D25993BB30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634" t="1829" r="611" b="-1"/>
          <a:stretch/>
        </p:blipFill>
        <p:spPr>
          <a:xfrm>
            <a:off x="3584009" y="1881809"/>
            <a:ext cx="8474166" cy="37834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B76570-755E-475D-BB30-BC4910860EE6}"/>
              </a:ext>
            </a:extLst>
          </p:cNvPr>
          <p:cNvSpPr txBox="1">
            <a:spLocks/>
          </p:cNvSpPr>
          <p:nvPr/>
        </p:nvSpPr>
        <p:spPr>
          <a:xfrm>
            <a:off x="705678" y="2074862"/>
            <a:ext cx="2709863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REGRESSION MODEL 2015</a:t>
            </a:r>
          </a:p>
        </p:txBody>
      </p:sp>
    </p:spTree>
    <p:extLst>
      <p:ext uri="{BB962C8B-B14F-4D97-AF65-F5344CB8AC3E}">
        <p14:creationId xmlns:p14="http://schemas.microsoft.com/office/powerpoint/2010/main" val="2045721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B76570-755E-475D-BB30-BC4910860EE6}"/>
              </a:ext>
            </a:extLst>
          </p:cNvPr>
          <p:cNvSpPr txBox="1">
            <a:spLocks/>
          </p:cNvSpPr>
          <p:nvPr/>
        </p:nvSpPr>
        <p:spPr>
          <a:xfrm>
            <a:off x="705678" y="2074862"/>
            <a:ext cx="2709863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REGRESSION MODEL 2016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9CE188-596B-4FD8-9610-253853905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2357"/>
          <a:stretch/>
        </p:blipFill>
        <p:spPr>
          <a:xfrm>
            <a:off x="3846442" y="1779104"/>
            <a:ext cx="7766327" cy="42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6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B7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 descr="Image result for agenda">
            <a:extLst>
              <a:ext uri="{FF2B5EF4-FFF2-40B4-BE49-F238E27FC236}">
                <a16:creationId xmlns:a16="http://schemas.microsoft.com/office/drawing/2014/main" id="{83D4782D-AAD7-40A2-B817-C9D7957A6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1" b="1166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EAE2-E144-46D0-8D31-BB67305A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Introduction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Goals of Analysis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Dataset Data Elements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Analysis Methods Used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 Visualization Methods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2693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4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13808A-6D9D-4F84-8682-CC852EC2C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1"/>
          <a:stretch/>
        </p:blipFill>
        <p:spPr>
          <a:xfrm>
            <a:off x="3903306" y="1752356"/>
            <a:ext cx="8128318" cy="3922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MODEL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3934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83C28-1900-4060-8275-77F65A535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69348" y="1042670"/>
            <a:ext cx="8228012" cy="515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Regression analysis for the years 2015, 2016 and 2017 indicates that</a:t>
            </a:r>
            <a:endParaRPr lang="en-US" sz="2000" dirty="0"/>
          </a:p>
          <a:p>
            <a:pPr lvl="1"/>
            <a:r>
              <a:rPr lang="en-US" sz="2000" i="1" dirty="0">
                <a:cs typeface="Calibri"/>
              </a:rPr>
              <a:t>Economy GDP per capita</a:t>
            </a:r>
            <a:r>
              <a:rPr lang="en-US" sz="2000" dirty="0">
                <a:cs typeface="Calibri"/>
              </a:rPr>
              <a:t>, </a:t>
            </a:r>
            <a:r>
              <a:rPr lang="en-US" sz="2000" i="1" dirty="0">
                <a:cs typeface="Calibri"/>
              </a:rPr>
              <a:t>Life expectancy</a:t>
            </a:r>
            <a:r>
              <a:rPr lang="en-US" sz="2000" dirty="0">
                <a:cs typeface="Calibri"/>
              </a:rPr>
              <a:t>, </a:t>
            </a:r>
            <a:r>
              <a:rPr lang="en-US" sz="2000" i="1" dirty="0">
                <a:cs typeface="Calibri"/>
              </a:rPr>
              <a:t>Freedom</a:t>
            </a:r>
            <a:r>
              <a:rPr lang="en-US" sz="2000" dirty="0">
                <a:cs typeface="Calibri"/>
              </a:rPr>
              <a:t> and </a:t>
            </a:r>
            <a:r>
              <a:rPr lang="en-US" sz="2000" i="1" dirty="0">
                <a:cs typeface="Calibri"/>
              </a:rPr>
              <a:t>Family</a:t>
            </a:r>
            <a:r>
              <a:rPr lang="en-US" sz="2000" dirty="0">
                <a:cs typeface="Calibri"/>
              </a:rPr>
              <a:t> are statistically significant as their p-value &lt; 0.05</a:t>
            </a:r>
          </a:p>
          <a:p>
            <a:pPr lvl="1"/>
            <a:r>
              <a:rPr lang="en-US" sz="2000" i="1" dirty="0">
                <a:cs typeface="Calibri"/>
              </a:rPr>
              <a:t>Trust</a:t>
            </a:r>
            <a:r>
              <a:rPr lang="en-US" sz="2000" dirty="0">
                <a:cs typeface="Calibri"/>
              </a:rPr>
              <a:t> and </a:t>
            </a:r>
            <a:r>
              <a:rPr lang="en-US" sz="2000" i="1" dirty="0">
                <a:cs typeface="Calibri"/>
              </a:rPr>
              <a:t>Generosity</a:t>
            </a:r>
            <a:r>
              <a:rPr lang="en-US" sz="2000" dirty="0">
                <a:cs typeface="Calibri"/>
              </a:rPr>
              <a:t> are not statistically significant at 5% of significance level</a:t>
            </a:r>
          </a:p>
          <a:p>
            <a:r>
              <a:rPr lang="en-US" sz="2000" dirty="0">
                <a:cs typeface="Calibri"/>
              </a:rPr>
              <a:t>R-Squared value is increasing over the years, which indicates an improved regression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6348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</a:t>
            </a:r>
            <a:r>
              <a:rPr lang="en-US" sz="2600" dirty="0">
                <a:solidFill>
                  <a:srgbClr val="FFFFFF"/>
                </a:solidFill>
                <a:cs typeface="Calibri Light"/>
              </a:rPr>
              <a:t>ANALYSIS: KPIs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748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83C28-1900-4060-8275-77F65A535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7640" y="416504"/>
            <a:ext cx="8445988" cy="1853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gen h1 = </a:t>
            </a:r>
            <a:r>
              <a:rPr lang="en-US" sz="2000" dirty="0" err="1">
                <a:cs typeface="Calibri"/>
              </a:rPr>
              <a:t>economygdppercapita</a:t>
            </a:r>
            <a:r>
              <a:rPr lang="en-US" sz="2000" dirty="0">
                <a:cs typeface="Calibri"/>
              </a:rPr>
              <a:t> * freedom</a:t>
            </a:r>
          </a:p>
          <a:p>
            <a:r>
              <a:rPr lang="en-US" sz="2000" dirty="0">
                <a:cs typeface="Calibri"/>
              </a:rPr>
              <a:t>gen h2 = </a:t>
            </a:r>
            <a:r>
              <a:rPr lang="en-US" sz="2000" dirty="0" err="1">
                <a:cs typeface="Calibri"/>
              </a:rPr>
              <a:t>healthlifeexpectancy</a:t>
            </a:r>
            <a:r>
              <a:rPr lang="en-US" sz="2000" dirty="0">
                <a:cs typeface="Calibri"/>
              </a:rPr>
              <a:t> * </a:t>
            </a:r>
            <a:r>
              <a:rPr lang="en-US" sz="2000" dirty="0" err="1">
                <a:cs typeface="Calibri"/>
              </a:rPr>
              <a:t>economygdppercapita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gen h3 = </a:t>
            </a:r>
            <a:r>
              <a:rPr lang="en-US" sz="2000" dirty="0" err="1">
                <a:cs typeface="Calibri"/>
              </a:rPr>
              <a:t>healthlifeexpectancy</a:t>
            </a:r>
            <a:r>
              <a:rPr lang="en-US" sz="2000" dirty="0">
                <a:cs typeface="Calibri"/>
              </a:rPr>
              <a:t> * freedom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8934" y="2074862"/>
            <a:ext cx="2926119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INTERACTION TERM ANALYSIS 2015</a:t>
            </a:r>
          </a:p>
        </p:txBody>
      </p:sp>
      <p:pic>
        <p:nvPicPr>
          <p:cNvPr id="5" name="Picture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9AEB06FA-5952-450F-8674-6FD065DD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67" y="2272649"/>
            <a:ext cx="8655220" cy="36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1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404EA4-7162-4DF1-97BA-2F5C234CD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05" y="1320800"/>
            <a:ext cx="8323235" cy="4470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INTERACTION TERM ANALYSIS 2016</a:t>
            </a:r>
          </a:p>
        </p:txBody>
      </p:sp>
    </p:spTree>
    <p:extLst>
      <p:ext uri="{BB962C8B-B14F-4D97-AF65-F5344CB8AC3E}">
        <p14:creationId xmlns:p14="http://schemas.microsoft.com/office/powerpoint/2010/main" val="314244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INTERACTION TERM ANALYSIS 2017</a:t>
            </a: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A60E92-67FF-4C2D-BFF8-10856145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93" y="1320800"/>
            <a:ext cx="8474167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04311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  <a:cs typeface="Calibri Light"/>
              </a:rPr>
              <a:t>KEY POINT INDICATORS</a:t>
            </a:r>
            <a:endParaRPr lang="en-US" sz="2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83C28-1900-4060-8275-77F65A535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21430" y="951230"/>
            <a:ext cx="7639050" cy="515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Interaction term </a:t>
            </a:r>
            <a:r>
              <a:rPr lang="en-US" sz="2000" b="1" dirty="0">
                <a:cs typeface="Calibri"/>
              </a:rPr>
              <a:t>h3</a:t>
            </a:r>
            <a:r>
              <a:rPr lang="en-US" sz="2000" dirty="0">
                <a:cs typeface="Calibri"/>
              </a:rPr>
              <a:t> has a significant impact on </a:t>
            </a:r>
            <a:r>
              <a:rPr lang="en-US" sz="2000" i="1" dirty="0">
                <a:cs typeface="Calibri"/>
              </a:rPr>
              <a:t>Happiness Score </a:t>
            </a:r>
            <a:r>
              <a:rPr lang="en-US" sz="2000" dirty="0">
                <a:cs typeface="Calibri"/>
              </a:rPr>
              <a:t>only during 2015, since the p-value &lt; 0.05</a:t>
            </a:r>
          </a:p>
          <a:p>
            <a:r>
              <a:rPr lang="en-US" sz="2000" dirty="0">
                <a:cs typeface="Calibri"/>
              </a:rPr>
              <a:t>Interaction terms </a:t>
            </a:r>
            <a:r>
              <a:rPr lang="en-US" sz="2000" b="1" dirty="0">
                <a:cs typeface="Calibri"/>
              </a:rPr>
              <a:t>h1</a:t>
            </a:r>
            <a:r>
              <a:rPr lang="en-US" sz="2000" dirty="0">
                <a:cs typeface="Calibri"/>
              </a:rPr>
              <a:t> and </a:t>
            </a:r>
            <a:r>
              <a:rPr lang="en-US" sz="2000" b="1" dirty="0">
                <a:cs typeface="Calibri"/>
              </a:rPr>
              <a:t>h2</a:t>
            </a:r>
            <a:r>
              <a:rPr lang="en-US" sz="2000" dirty="0">
                <a:cs typeface="Calibri"/>
              </a:rPr>
              <a:t> do not have a significant impact across all the years, since the p-value &gt; 0.05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3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B7A7DB-22C8-457B-BD6B-D41E73C5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485972"/>
            <a:ext cx="6542117" cy="417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1C2B3-7E8A-400B-AC2B-1FC853C91A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5F74D6-EFFE-43B9-90D6-B46D89BA27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1733" y="2834809"/>
            <a:ext cx="4092951" cy="3198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Number of clusters = 3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Cluster 1 </a:t>
            </a:r>
            <a:r>
              <a:rPr lang="en-US" sz="1400" dirty="0">
                <a:solidFill>
                  <a:schemeClr val="bg1"/>
                </a:solidFill>
              </a:rPr>
              <a:t>is performing best in </a:t>
            </a:r>
            <a:r>
              <a:rPr lang="en-US" sz="1400" dirty="0" err="1">
                <a:solidFill>
                  <a:schemeClr val="bg1"/>
                </a:solidFill>
              </a:rPr>
              <a:t>EconomyGDPperCapita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HealthLifeExpentancy</a:t>
            </a:r>
            <a:r>
              <a:rPr lang="en-US" sz="1400" dirty="0">
                <a:solidFill>
                  <a:schemeClr val="bg1"/>
                </a:solidFill>
              </a:rPr>
              <a:t>, and Freedom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Cluster 3</a:t>
            </a:r>
            <a:r>
              <a:rPr lang="en-US" sz="1400" dirty="0">
                <a:solidFill>
                  <a:schemeClr val="bg1"/>
                </a:solidFill>
              </a:rPr>
              <a:t> is performing moderately in </a:t>
            </a:r>
            <a:r>
              <a:rPr lang="en-US" sz="1400" dirty="0" err="1">
                <a:solidFill>
                  <a:schemeClr val="bg1"/>
                </a:solidFill>
              </a:rPr>
              <a:t>EconomyGDPperCapita</a:t>
            </a:r>
            <a:r>
              <a:rPr lang="en-US" sz="1400" dirty="0">
                <a:solidFill>
                  <a:schemeClr val="bg1"/>
                </a:solidFill>
              </a:rPr>
              <a:t> and </a:t>
            </a:r>
            <a:r>
              <a:rPr lang="en-US" sz="1400" dirty="0" err="1">
                <a:solidFill>
                  <a:schemeClr val="bg1"/>
                </a:solidFill>
              </a:rPr>
              <a:t>HealthLifeExpentancy</a:t>
            </a:r>
            <a:r>
              <a:rPr lang="en-US" sz="1400" dirty="0">
                <a:solidFill>
                  <a:schemeClr val="bg1"/>
                </a:solidFill>
              </a:rPr>
              <a:t> but performing poor in freedom compared to all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Cluster 2 </a:t>
            </a:r>
            <a:r>
              <a:rPr lang="en-US" sz="1400" dirty="0">
                <a:solidFill>
                  <a:schemeClr val="bg1"/>
                </a:solidFill>
              </a:rPr>
              <a:t>is performing poor in </a:t>
            </a:r>
            <a:r>
              <a:rPr lang="en-US" sz="1400" dirty="0" err="1">
                <a:solidFill>
                  <a:schemeClr val="bg1"/>
                </a:solidFill>
              </a:rPr>
              <a:t>EconomyGDPperCapita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HealthLifeExpectancy</a:t>
            </a:r>
            <a:r>
              <a:rPr lang="en-US" sz="1400" dirty="0">
                <a:solidFill>
                  <a:schemeClr val="bg1"/>
                </a:solidFill>
              </a:rPr>
              <a:t> but for Freedom, it is performing better than cluster 3</a:t>
            </a:r>
          </a:p>
        </p:txBody>
      </p:sp>
    </p:spTree>
    <p:extLst>
      <p:ext uri="{BB962C8B-B14F-4D97-AF65-F5344CB8AC3E}">
        <p14:creationId xmlns:p14="http://schemas.microsoft.com/office/powerpoint/2010/main" val="226241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E73A9D7-3055-4B3D-856F-ADE5C45B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" r="-1" b="-1"/>
          <a:stretch/>
        </p:blipFill>
        <p:spPr>
          <a:xfrm>
            <a:off x="2029392" y="205397"/>
            <a:ext cx="7965876" cy="6426101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023E87-CB7D-4DBA-9484-34ABB026354C}"/>
              </a:ext>
            </a:extLst>
          </p:cNvPr>
          <p:cNvSpPr txBox="1"/>
          <p:nvPr/>
        </p:nvSpPr>
        <p:spPr>
          <a:xfrm>
            <a:off x="4724400" y="621268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Calibri"/>
              </a:rPr>
              <a:t>Prin</a:t>
            </a:r>
            <a:r>
              <a:rPr lang="en-US" dirty="0">
                <a:cs typeface="Calibri"/>
              </a:rPr>
              <a:t>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6E73A-C6BA-4500-A003-D9FE199749D5}"/>
              </a:ext>
            </a:extLst>
          </p:cNvPr>
          <p:cNvSpPr txBox="1"/>
          <p:nvPr/>
        </p:nvSpPr>
        <p:spPr>
          <a:xfrm rot="-5340000">
            <a:off x="657792" y="297763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/>
              <a:t>Prin</a:t>
            </a:r>
            <a:r>
              <a:rPr lang="en-US" b="1" dirty="0"/>
              <a:t>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8B1241-37F8-458C-904B-3B2127855F38}"/>
                  </a:ext>
                </a:extLst>
              </p14:cNvPr>
              <p14:cNvContentPartPr/>
              <p14:nvPr/>
            </p14:nvContentPartPr>
            <p14:xfrm>
              <a:off x="14278175" y="5701630"/>
              <a:ext cx="98640" cy="9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8B1241-37F8-458C-904B-3B2127855F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9535" y="5692630"/>
                <a:ext cx="1162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4AC878-3F9F-4A88-B400-F8D8C90B0559}"/>
                  </a:ext>
                </a:extLst>
              </p14:cNvPr>
              <p14:cNvContentPartPr/>
              <p14:nvPr/>
            </p14:nvContentPartPr>
            <p14:xfrm>
              <a:off x="8489226" y="1418350"/>
              <a:ext cx="1551960" cy="70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4AC878-3F9F-4A88-B400-F8D8C90B0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0226" y="1409710"/>
                <a:ext cx="156960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D026B9-FE2D-4C68-B00A-590051E2F318}"/>
                  </a:ext>
                </a:extLst>
              </p14:cNvPr>
              <p14:cNvContentPartPr/>
              <p14:nvPr/>
            </p14:nvContentPartPr>
            <p14:xfrm>
              <a:off x="1196706" y="1752430"/>
              <a:ext cx="2236320" cy="87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D026B9-FE2D-4C68-B00A-590051E2F3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7706" y="1743430"/>
                <a:ext cx="225396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BEC226-9FE5-4913-8932-B27F54365113}"/>
                  </a:ext>
                </a:extLst>
              </p14:cNvPr>
              <p14:cNvContentPartPr/>
              <p14:nvPr/>
            </p14:nvContentPartPr>
            <p14:xfrm>
              <a:off x="7293306" y="3606070"/>
              <a:ext cx="3210480" cy="685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BEC226-9FE5-4913-8932-B27F543651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84666" y="3597430"/>
                <a:ext cx="322812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92804E-A016-4212-BB00-2F1898A7AA94}"/>
                  </a:ext>
                </a:extLst>
              </p14:cNvPr>
              <p14:cNvContentPartPr/>
              <p14:nvPr/>
            </p14:nvContentPartPr>
            <p14:xfrm>
              <a:off x="-1493214" y="300559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92804E-A016-4212-BB00-2F1898A7AA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01854" y="29969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D5C51F6-1F10-41A0-93D6-962D36016E2C}"/>
              </a:ext>
            </a:extLst>
          </p:cNvPr>
          <p:cNvSpPr txBox="1"/>
          <p:nvPr/>
        </p:nvSpPr>
        <p:spPr>
          <a:xfrm>
            <a:off x="10121462" y="1418350"/>
            <a:ext cx="134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58A29-FBCA-40D4-9456-BC85C0989002}"/>
              </a:ext>
            </a:extLst>
          </p:cNvPr>
          <p:cNvSpPr/>
          <p:nvPr/>
        </p:nvSpPr>
        <p:spPr>
          <a:xfrm>
            <a:off x="590199" y="2764130"/>
            <a:ext cx="10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Cluster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DF992A-8901-41A9-B4B4-E7A219EA0C4E}"/>
              </a:ext>
            </a:extLst>
          </p:cNvPr>
          <p:cNvSpPr/>
          <p:nvPr/>
        </p:nvSpPr>
        <p:spPr>
          <a:xfrm>
            <a:off x="10595622" y="3418448"/>
            <a:ext cx="10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397951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9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D52F-C524-4810-8F9B-500768598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629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3D BIPLOT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4243A70A-EC3C-44D8-9633-9C30C3A676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200024"/>
            <a:ext cx="36607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0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57920-8BF4-47E3-8B07-93C9EB189113}"/>
              </a:ext>
            </a:extLst>
          </p:cNvPr>
          <p:cNvSpPr txBox="1">
            <a:spLocks/>
          </p:cNvSpPr>
          <p:nvPr/>
        </p:nvSpPr>
        <p:spPr>
          <a:xfrm>
            <a:off x="568960" y="2121693"/>
            <a:ext cx="3068320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VISUALIZATION METHODS</a:t>
            </a:r>
            <a:endParaRPr lang="en-US" sz="2600" dirty="0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48C86F-9E12-4405-9B8A-229C651A9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139388"/>
              </p:ext>
            </p:extLst>
          </p:nvPr>
        </p:nvGraphicFramePr>
        <p:xfrm>
          <a:off x="4313251" y="1729408"/>
          <a:ext cx="7122823" cy="3727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884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happiness">
            <a:extLst>
              <a:ext uri="{FF2B5EF4-FFF2-40B4-BE49-F238E27FC236}">
                <a16:creationId xmlns:a16="http://schemas.microsoft.com/office/drawing/2014/main" id="{3A161DF7-A51B-4C90-BD1C-DA7397915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r="12354"/>
          <a:stretch/>
        </p:blipFill>
        <p:spPr bwMode="auto">
          <a:xfrm>
            <a:off x="5775434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E5635-2C57-486E-86B0-C408EEA3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75C0-37C7-42A8-862E-1EF53ACF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236304"/>
            <a:ext cx="5120113" cy="41148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Starting from 2012, every year United Nations Sustainable Development Solutions Network releases the World Happiness Report that states which country is ranked “happiest” in the whole world</a:t>
            </a:r>
            <a:endParaRPr lang="en-US" sz="2000" dirty="0"/>
          </a:p>
          <a:p>
            <a:r>
              <a:rPr lang="en-US" sz="2000" dirty="0"/>
              <a:t>Happiness is progressively considered an appropriate measure of social progress and the goal of public policy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In this report, </a:t>
            </a:r>
            <a:r>
              <a:rPr lang="en-US" sz="2000"/>
              <a:t>we give </a:t>
            </a:r>
            <a:r>
              <a:rPr lang="en-US" sz="2000" dirty="0"/>
              <a:t>consideration to the variation of happiness across countries based on 6 key factors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The </a:t>
            </a:r>
            <a:r>
              <a:rPr lang="en-US" sz="2000" i="1" dirty="0"/>
              <a:t>Happiness Score </a:t>
            </a:r>
            <a:r>
              <a:rPr lang="en-US" sz="2000" dirty="0"/>
              <a:t>was constructed by taking the data from Gallup World Poll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61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EDDA96-9E47-4000-B293-4D7F1B2058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69690" y="636586"/>
            <a:ext cx="7753350" cy="5678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47C3D-74A0-4CDB-ADF8-FBFFFFC7E1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960" y="2121693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Scatter Plot: Economy GDP per Capita VS  Health Life Expectancy</a:t>
            </a:r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7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A277-052A-49FC-AE7F-F1C0FC8CA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9920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Scatter Plot: Economy GDP per Capita VS Trust 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Content Placeholder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3E6BBE4-DA89-4B4C-BAD4-6F511DAA93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8" y="742429"/>
            <a:ext cx="7810182" cy="5672861"/>
          </a:xfrm>
        </p:spPr>
      </p:pic>
    </p:spTree>
    <p:extLst>
      <p:ext uri="{BB962C8B-B14F-4D97-AF65-F5344CB8AC3E}">
        <p14:creationId xmlns:p14="http://schemas.microsoft.com/office/powerpoint/2010/main" val="682844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E0AD-8659-4271-A40F-F8209D9A94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0" y="2032793"/>
            <a:ext cx="2753360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 GRAPHS: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EFBC9A9-A13E-43F0-90EE-EC94542C5E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97" b="1648"/>
          <a:stretch/>
        </p:blipFill>
        <p:spPr>
          <a:xfrm>
            <a:off x="4030028" y="1144905"/>
            <a:ext cx="7085012" cy="518436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B351B1-F481-4B8D-9C7B-047997FE9ECD}"/>
              </a:ext>
            </a:extLst>
          </p:cNvPr>
          <p:cNvSpPr txBox="1">
            <a:spLocks/>
          </p:cNvSpPr>
          <p:nvPr/>
        </p:nvSpPr>
        <p:spPr>
          <a:xfrm>
            <a:off x="4871433" y="569372"/>
            <a:ext cx="5402202" cy="341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Top 20 countries - 2015</a:t>
            </a:r>
          </a:p>
        </p:txBody>
      </p:sp>
    </p:spTree>
    <p:extLst>
      <p:ext uri="{BB962C8B-B14F-4D97-AF65-F5344CB8AC3E}">
        <p14:creationId xmlns:p14="http://schemas.microsoft.com/office/powerpoint/2010/main" val="37661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DA8080-227A-47F5-BC9A-5A0803C2D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749" y="524563"/>
            <a:ext cx="5402202" cy="341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</a:rPr>
              <a:t>Top 20 countries - 2016</a:t>
            </a:r>
          </a:p>
        </p:txBody>
      </p:sp>
      <p:pic>
        <p:nvPicPr>
          <p:cNvPr id="4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649F192-B8BC-4857-9F0C-F407A871C6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016" y="1038585"/>
            <a:ext cx="5765669" cy="529485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E8F85A-C39E-4F2A-A908-EA366DDF9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382" y="524563"/>
            <a:ext cx="5402202" cy="341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</a:rPr>
              <a:t>Top 20 countries - 2017</a:t>
            </a:r>
          </a:p>
        </p:txBody>
      </p:sp>
      <p:pic>
        <p:nvPicPr>
          <p:cNvPr id="8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DE08F1B-8450-4FE8-A72E-2183F5CBEE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2999" y="1038585"/>
            <a:ext cx="5687928" cy="52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E3A6C-643C-4A1E-8286-067FD44D2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E5E5A4D-035A-4CB7-838B-168BCBD42E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210" y="1196736"/>
            <a:ext cx="5654415" cy="4992927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C6C95C-D04D-43EE-81FA-208773CBC2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0625" y="1196736"/>
            <a:ext cx="5080075" cy="4992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5BF5D1-7DB3-4F66-ABA6-1AAEC8643498}"/>
              </a:ext>
            </a:extLst>
          </p:cNvPr>
          <p:cNvSpPr txBox="1"/>
          <p:nvPr/>
        </p:nvSpPr>
        <p:spPr>
          <a:xfrm>
            <a:off x="690880" y="519023"/>
            <a:ext cx="4947920" cy="369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Bottom 20</a:t>
            </a:r>
            <a:r>
              <a:rPr lang="en-US" b="1" dirty="0">
                <a:cs typeface="Calibri"/>
              </a:rPr>
              <a:t> countries 2015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F8D12-C25A-48DC-86E4-7A992E016729}"/>
              </a:ext>
            </a:extLst>
          </p:cNvPr>
          <p:cNvSpPr txBox="1"/>
          <p:nvPr/>
        </p:nvSpPr>
        <p:spPr>
          <a:xfrm>
            <a:off x="6553202" y="519022"/>
            <a:ext cx="4480558" cy="369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Bottom 20</a:t>
            </a:r>
            <a:r>
              <a:rPr lang="en-US" b="1" dirty="0">
                <a:cs typeface="Calibri"/>
              </a:rPr>
              <a:t> countries 2016</a:t>
            </a:r>
          </a:p>
        </p:txBody>
      </p:sp>
    </p:spTree>
    <p:extLst>
      <p:ext uri="{BB962C8B-B14F-4D97-AF65-F5344CB8AC3E}">
        <p14:creationId xmlns:p14="http://schemas.microsoft.com/office/powerpoint/2010/main" val="185143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9D28D79-9367-4C28-A09C-57D10E94E9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149373" y="1153603"/>
            <a:ext cx="7894847" cy="5424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CA4AA3-93CE-468D-BC8E-D633B974F467}"/>
              </a:ext>
            </a:extLst>
          </p:cNvPr>
          <p:cNvSpPr txBox="1"/>
          <p:nvPr/>
        </p:nvSpPr>
        <p:spPr>
          <a:xfrm>
            <a:off x="2590800" y="547777"/>
            <a:ext cx="7030720" cy="397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Bottom</a:t>
            </a:r>
            <a:r>
              <a:rPr lang="en-US" sz="2000" b="1" dirty="0">
                <a:cs typeface="Calibri"/>
              </a:rPr>
              <a:t> 20 countries 2017</a:t>
            </a:r>
          </a:p>
        </p:txBody>
      </p:sp>
    </p:spTree>
    <p:extLst>
      <p:ext uri="{BB962C8B-B14F-4D97-AF65-F5344CB8AC3E}">
        <p14:creationId xmlns:p14="http://schemas.microsoft.com/office/powerpoint/2010/main" val="1643431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BE5F9C-32E6-476F-8B42-A2BDA2C9C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" y="124178"/>
            <a:ext cx="12011377" cy="6615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56A2D-FE7F-43EC-A9E8-FBB6823BB89C}"/>
              </a:ext>
            </a:extLst>
          </p:cNvPr>
          <p:cNvSpPr txBox="1"/>
          <p:nvPr/>
        </p:nvSpPr>
        <p:spPr>
          <a:xfrm>
            <a:off x="7370294" y="118533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06820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058BC3-87C8-4818-A500-933187F4CBD5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</a:rPr>
              <a:t>GOALS ACHIEVED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AB449-EBFB-4D93-8911-3D9241DAFA7B}"/>
              </a:ext>
            </a:extLst>
          </p:cNvPr>
          <p:cNvSpPr txBox="1"/>
          <p:nvPr/>
        </p:nvSpPr>
        <p:spPr>
          <a:xfrm>
            <a:off x="3719223" y="1492858"/>
            <a:ext cx="8249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Norway </a:t>
            </a:r>
            <a:r>
              <a:rPr lang="en-US" dirty="0">
                <a:cs typeface="Calibri"/>
                <a:sym typeface="Times New Roman"/>
              </a:rPr>
              <a:t>bagged the first position as the happiest country in the world as per the 2017 report.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  <a:sym typeface="Times New Roman"/>
              </a:rPr>
              <a:t>It did so by investing their abundant natural resources into long term sustainable growth as opposed to short term gains</a:t>
            </a:r>
          </a:p>
          <a:p>
            <a:pPr lvl="1"/>
            <a:endParaRPr lang="en-US" dirty="0">
              <a:cs typeface="Calibri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  <a:sym typeface="Times New Roman"/>
              </a:rPr>
              <a:t>In 2015, 2016 and 2017, the top 5 countries merely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  <a:sym typeface="Times New Roman"/>
              </a:rPr>
              <a:t>Significant Key Factors contributing to </a:t>
            </a:r>
            <a:r>
              <a:rPr lang="en-US" i="1" dirty="0">
                <a:cs typeface="Calibri"/>
                <a:sym typeface="Times New Roman"/>
              </a:rPr>
              <a:t>Happiness Score </a:t>
            </a:r>
            <a:r>
              <a:rPr lang="en-US" dirty="0">
                <a:cs typeface="Calibri"/>
                <a:sym typeface="Times New Roman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Economy GDP per Capita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Health life expectancy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Freedom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  <a:sym typeface="Times New Roman"/>
              </a:rPr>
              <a:t>The specific analysis of USA ranking also concludes that American happiness is failing due to social rather than economic factors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826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A8F84D-BF31-4985-9EAF-99870D1124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7B5381-FFCA-4325-8FBB-B1481666A0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9CE2E5-EE2C-40FB-890E-53CBCAB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3101798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4DDD66-7058-444D-B390-3AD8F13848F4}"/>
              </a:ext>
            </a:extLst>
          </p:cNvPr>
          <p:cNvSpPr/>
          <p:nvPr/>
        </p:nvSpPr>
        <p:spPr>
          <a:xfrm>
            <a:off x="2655284" y="4578275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Video</a:t>
            </a:r>
            <a:endParaRPr lang="en-US" dirty="0"/>
          </a:p>
        </p:txBody>
      </p:sp>
      <p:pic>
        <p:nvPicPr>
          <p:cNvPr id="17" name="Picture 4" descr="Image result for happiness">
            <a:extLst>
              <a:ext uri="{FF2B5EF4-FFF2-40B4-BE49-F238E27FC236}">
                <a16:creationId xmlns:a16="http://schemas.microsoft.com/office/drawing/2014/main" id="{40FFE78E-52BC-46FC-9609-9C09B32F5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5" r="12354"/>
          <a:stretch/>
        </p:blipFill>
        <p:spPr bwMode="auto">
          <a:xfrm>
            <a:off x="5878849" y="-3"/>
            <a:ext cx="6417073" cy="6970879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41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6.googleusercontent.com/BhtbM9x1pLKAQgJug9Dq5a39zuNSHcBaCyEhYRbD4gjA4HgvSqXiB_LRhowW30lZKsD1LEP0rAE_8O8LPkUCJZFsnR91mfIV7gH8Vk3JTUqpmw55ZPK080-ajQPuUcRkAwgv1TIRjjQ">
            <a:extLst>
              <a:ext uri="{FF2B5EF4-FFF2-40B4-BE49-F238E27FC236}">
                <a16:creationId xmlns:a16="http://schemas.microsoft.com/office/drawing/2014/main" id="{80CD0846-A381-4FD1-B773-3E5FACA1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38" y="643467"/>
            <a:ext cx="5261418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7E0A-7F6C-4E31-8061-8C081115B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1746129"/>
            <a:ext cx="3363974" cy="51118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Do you live in a world that values and promotes happiness and wellbeing?</a:t>
            </a:r>
          </a:p>
        </p:txBody>
      </p:sp>
    </p:spTree>
    <p:extLst>
      <p:ext uri="{BB962C8B-B14F-4D97-AF65-F5344CB8AC3E}">
        <p14:creationId xmlns:p14="http://schemas.microsoft.com/office/powerpoint/2010/main" val="161908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Image result for goal">
            <a:extLst>
              <a:ext uri="{FF2B5EF4-FFF2-40B4-BE49-F238E27FC236}">
                <a16:creationId xmlns:a16="http://schemas.microsoft.com/office/drawing/2014/main" id="{64E0F372-1349-43A4-8B30-82D6F86B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37193"/>
            <a:ext cx="3425957" cy="33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7075F-2BEF-4666-A33E-AF1D41BB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603" y="411630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Goals of Analysis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A8A2777-5E60-4739-B5B2-F070C457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505" y="1923210"/>
            <a:ext cx="8272764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wish to do the analysis to find the following: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dirty="0"/>
              <a:t>Countries ranking highest in happiness from the time period 2015, 2016 and 2017</a:t>
            </a:r>
          </a:p>
          <a:p>
            <a:pPr lvl="1"/>
            <a:r>
              <a:rPr lang="en-US" dirty="0"/>
              <a:t>Any significant changes in the </a:t>
            </a:r>
            <a:r>
              <a:rPr lang="en-US" i="1" dirty="0"/>
              <a:t>Happiness Score </a:t>
            </a:r>
            <a:r>
              <a:rPr lang="en-US" dirty="0"/>
              <a:t>of countries</a:t>
            </a:r>
          </a:p>
          <a:p>
            <a:pPr lvl="1"/>
            <a:r>
              <a:rPr lang="en-US" dirty="0"/>
              <a:t>Major key factors contributing to the </a:t>
            </a:r>
            <a:r>
              <a:rPr lang="en-US" i="1" dirty="0"/>
              <a:t>Happiness Score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dirty="0"/>
              <a:t>Tools Used:   STATA, SAS JMP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658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ADF1C-D4DB-4D9E-A484-B8CAFC9C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ELEMENTS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70709B-15E4-4868-9793-822F938C3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74378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57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sas jmp">
            <a:extLst>
              <a:ext uri="{FF2B5EF4-FFF2-40B4-BE49-F238E27FC236}">
                <a16:creationId xmlns:a16="http://schemas.microsoft.com/office/drawing/2014/main" id="{46F41A82-0FA4-4199-A987-CEB61B56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1" y="4169666"/>
            <a:ext cx="2553969" cy="16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">
            <a:extLst>
              <a:ext uri="{FF2B5EF4-FFF2-40B4-BE49-F238E27FC236}">
                <a16:creationId xmlns:a16="http://schemas.microsoft.com/office/drawing/2014/main" id="{24D270F2-1F9E-4E07-9B76-17430488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39" y="1844496"/>
            <a:ext cx="4137278" cy="13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3C20F-A563-490A-9410-15F7FC9D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ANALYSIS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E0D2-BF1E-4948-8D86-14F8DAF1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STATA:</a:t>
            </a:r>
          </a:p>
          <a:p>
            <a:r>
              <a:rPr lang="en-US" sz="2000" dirty="0"/>
              <a:t>Descriptive</a:t>
            </a:r>
          </a:p>
          <a:p>
            <a:r>
              <a:rPr lang="en-US" sz="2000" dirty="0"/>
              <a:t>Correlation</a:t>
            </a:r>
          </a:p>
          <a:p>
            <a:r>
              <a:rPr lang="en-US" sz="2000" dirty="0"/>
              <a:t>Multiple Linear Regression</a:t>
            </a:r>
          </a:p>
          <a:p>
            <a:r>
              <a:rPr lang="en-US" sz="2000" dirty="0"/>
              <a:t>Interaction Term Analysis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SAS JMP:</a:t>
            </a:r>
          </a:p>
          <a:p>
            <a:r>
              <a:rPr lang="en-US" sz="2000" dirty="0"/>
              <a:t>K-means Clustering  </a:t>
            </a:r>
          </a:p>
        </p:txBody>
      </p:sp>
    </p:spTree>
    <p:extLst>
      <p:ext uri="{BB962C8B-B14F-4D97-AF65-F5344CB8AC3E}">
        <p14:creationId xmlns:p14="http://schemas.microsoft.com/office/powerpoint/2010/main" val="17067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6BDC-6C21-4771-88D4-8CA8E8903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6652" y="2096294"/>
            <a:ext cx="2809875" cy="266541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DESCRIPTION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DATA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EA920E-B65E-4463-A370-AAC9168BE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94" b="15511"/>
          <a:stretch/>
        </p:blipFill>
        <p:spPr>
          <a:xfrm>
            <a:off x="3779616" y="1272208"/>
            <a:ext cx="7958496" cy="4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7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6BDC-6C21-4771-88D4-8CA8E8903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6226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OF DATA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4112A0-43A0-4404-8093-EC19984666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2743"/>
          <a:stretch/>
        </p:blipFill>
        <p:spPr>
          <a:xfrm>
            <a:off x="3874975" y="1480930"/>
            <a:ext cx="8317025" cy="45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8EBE-09D1-49C1-91D1-79577A8113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6470" y="2074862"/>
            <a:ext cx="2752725" cy="2708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SUMMARY 2015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BD5F30-3273-49D2-9DA5-3CEF2480DF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6"/>
          <a:stretch/>
        </p:blipFill>
        <p:spPr>
          <a:xfrm>
            <a:off x="3776869" y="537402"/>
            <a:ext cx="7749209" cy="59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7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614</Words>
  <Application>Microsoft Office PowerPoint</Application>
  <PresentationFormat>Widescreen</PresentationFormat>
  <Paragraphs>132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WORLD HAPPINESS REPORT ANALYSIS </vt:lpstr>
      <vt:lpstr>PowerPoint Presentation</vt:lpstr>
      <vt:lpstr>INTRODUCTION</vt:lpstr>
      <vt:lpstr>Goals of Analysis</vt:lpstr>
      <vt:lpstr>DATASET DATA ELEMENTS</vt:lpstr>
      <vt:lpstr>ANALYSIS METHODS USED</vt:lpstr>
      <vt:lpstr>DESCRIPTION OF DATA</vt:lpstr>
      <vt:lpstr>SUMMARY OF DATA</vt:lpstr>
      <vt:lpstr>SUMMARY 2015</vt:lpstr>
      <vt:lpstr>SUMMARY 2016</vt:lpstr>
      <vt:lpstr>SUMMARY 2017</vt:lpstr>
      <vt:lpstr>KEY POINT INDICATORS</vt:lpstr>
      <vt:lpstr>CORRELATION 2015</vt:lpstr>
      <vt:lpstr>CORRELATION 2016</vt:lpstr>
      <vt:lpstr>CORRELATION 2017</vt:lpstr>
      <vt:lpstr>CORRELATION: KPIs</vt:lpstr>
      <vt:lpstr>REGRESSION ANALYSIS</vt:lpstr>
      <vt:lpstr>PowerPoint Presentation</vt:lpstr>
      <vt:lpstr>PowerPoint Presentation</vt:lpstr>
      <vt:lpstr>REGRESSION MODEL  2017</vt:lpstr>
      <vt:lpstr>REGRESSION ANALYSIS: KPIs</vt:lpstr>
      <vt:lpstr>INTERACTION TERM ANALYSIS 2015</vt:lpstr>
      <vt:lpstr>INTERACTION TERM ANALYSIS 2016</vt:lpstr>
      <vt:lpstr>INTERACTION TERM ANALYSIS 2017</vt:lpstr>
      <vt:lpstr>KEY POINT INDICATORS</vt:lpstr>
      <vt:lpstr>K-Means Clustering</vt:lpstr>
      <vt:lpstr>PowerPoint Presentation</vt:lpstr>
      <vt:lpstr>3D BIPLOT</vt:lpstr>
      <vt:lpstr>PowerPoint Presentation</vt:lpstr>
      <vt:lpstr>Scatter Plot: Economy GDP per Capita VS  Health Life Expectancy</vt:lpstr>
      <vt:lpstr>Scatter Plot: Economy GDP per Capita VS Trust </vt:lpstr>
      <vt:lpstr>BAR GRAPHS: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 ANALYSIS</dc:title>
  <dc:creator>himanshu vaishnav</dc:creator>
  <cp:lastModifiedBy>Himanshu Vaishnav</cp:lastModifiedBy>
  <cp:revision>30</cp:revision>
  <dcterms:modified xsi:type="dcterms:W3CDTF">2018-04-18T13:33:18Z</dcterms:modified>
</cp:coreProperties>
</file>